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Times New Roman Bold" charset="1" panose="02030802070405020303"/>
      <p:regular r:id="rId13"/>
    </p:embeddedFont>
    <p:embeddedFont>
      <p:font typeface="Times New Roman" charset="1" panose="02030502070405020303"/>
      <p:regular r:id="rId14"/>
    </p:embeddedFont>
    <p:embeddedFont>
      <p:font typeface="Arimo" charset="1" panose="020B0604020202020204"/>
      <p:regular r:id="rId15"/>
    </p:embeddedFont>
    <p:embeddedFont>
      <p:font typeface="Playfair Display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VAGhHuk5MZc.mp4" Type="http://schemas.openxmlformats.org/officeDocument/2006/relationships/video"/><Relationship Id="rId6" Target="../media/VAGhHuk5MZc.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grpSp>
        <p:nvGrpSpPr>
          <p:cNvPr name="Group 2" id="2"/>
          <p:cNvGrpSpPr/>
          <p:nvPr/>
        </p:nvGrpSpPr>
        <p:grpSpPr>
          <a:xfrm rot="0">
            <a:off x="15826917" y="6998082"/>
            <a:ext cx="906590" cy="1022604"/>
            <a:chOff x="0" y="0"/>
            <a:chExt cx="1208786" cy="1363472"/>
          </a:xfrm>
        </p:grpSpPr>
        <p:sp>
          <p:nvSpPr>
            <p:cNvPr name="Freeform 3" id="3"/>
            <p:cNvSpPr/>
            <p:nvPr/>
          </p:nvSpPr>
          <p:spPr>
            <a:xfrm flipH="false" flipV="false" rot="0">
              <a:off x="0" y="0"/>
              <a:ext cx="1208786" cy="1363472"/>
            </a:xfrm>
            <a:custGeom>
              <a:avLst/>
              <a:gdLst/>
              <a:ahLst/>
              <a:cxnLst/>
              <a:rect r="r" b="b" t="t" l="l"/>
              <a:pathLst>
                <a:path h="1363472" w="1208786">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name="Freeform 4" id="4"/>
          <p:cNvSpPr/>
          <p:nvPr/>
        </p:nvSpPr>
        <p:spPr>
          <a:xfrm flipH="false" flipV="false" rot="0">
            <a:off x="15772873" y="7704932"/>
            <a:ext cx="2529414" cy="2596357"/>
          </a:xfrm>
          <a:custGeom>
            <a:avLst/>
            <a:gdLst/>
            <a:ahLst/>
            <a:cxnLst/>
            <a:rect r="r" b="b" t="t" l="l"/>
            <a:pathLst>
              <a:path h="2596357" w="2529414">
                <a:moveTo>
                  <a:pt x="0" y="0"/>
                </a:moveTo>
                <a:lnTo>
                  <a:pt x="2529414" y="0"/>
                </a:lnTo>
                <a:lnTo>
                  <a:pt x="2529414" y="2596357"/>
                </a:lnTo>
                <a:lnTo>
                  <a:pt x="0" y="2596357"/>
                </a:lnTo>
                <a:lnTo>
                  <a:pt x="0" y="0"/>
                </a:lnTo>
                <a:close/>
              </a:path>
            </a:pathLst>
          </a:custGeom>
          <a:blipFill>
            <a:blip r:embed="rId2">
              <a:extLst>
                <a:ext uri="{96DAC541-7B7A-43D3-8B79-37D633B846F1}">
                  <asvg:svgBlip xmlns:asvg="http://schemas.microsoft.com/office/drawing/2016/SVG/main" r:embed="rId3"/>
                </a:ext>
              </a:extLst>
            </a:blip>
            <a:stretch>
              <a:fillRect l="-7" t="0" r="-7" b="0"/>
            </a:stretch>
          </a:blipFill>
        </p:spPr>
      </p:sp>
      <p:grpSp>
        <p:nvGrpSpPr>
          <p:cNvPr name="Group 5" id="5"/>
          <p:cNvGrpSpPr/>
          <p:nvPr/>
        </p:nvGrpSpPr>
        <p:grpSpPr>
          <a:xfrm rot="0">
            <a:off x="15265927" y="8020695"/>
            <a:ext cx="1122807" cy="1284542"/>
            <a:chOff x="0" y="0"/>
            <a:chExt cx="1497076" cy="1712723"/>
          </a:xfrm>
        </p:grpSpPr>
        <p:sp>
          <p:nvSpPr>
            <p:cNvPr name="Freeform 6" id="6"/>
            <p:cNvSpPr/>
            <p:nvPr/>
          </p:nvSpPr>
          <p:spPr>
            <a:xfrm flipH="false" flipV="false" rot="0">
              <a:off x="0" y="0"/>
              <a:ext cx="1497076" cy="1712722"/>
            </a:xfrm>
            <a:custGeom>
              <a:avLst/>
              <a:gdLst/>
              <a:ahLst/>
              <a:cxnLst/>
              <a:rect r="r" b="b" t="t" l="l"/>
              <a:pathLst>
                <a:path h="1712722" w="1497076">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grpSp>
        <p:nvGrpSpPr>
          <p:cNvPr name="Group 7" id="7"/>
          <p:cNvGrpSpPr/>
          <p:nvPr/>
        </p:nvGrpSpPr>
        <p:grpSpPr>
          <a:xfrm rot="0">
            <a:off x="1435531" y="1012612"/>
            <a:ext cx="16230600" cy="1399794"/>
            <a:chOff x="0" y="0"/>
            <a:chExt cx="21640800" cy="1866392"/>
          </a:xfrm>
        </p:grpSpPr>
        <p:sp>
          <p:nvSpPr>
            <p:cNvPr name="Freeform 8" id="8"/>
            <p:cNvSpPr/>
            <p:nvPr/>
          </p:nvSpPr>
          <p:spPr>
            <a:xfrm flipH="false" flipV="false" rot="0">
              <a:off x="0" y="0"/>
              <a:ext cx="21640800" cy="1866392"/>
            </a:xfrm>
            <a:custGeom>
              <a:avLst/>
              <a:gdLst/>
              <a:ahLst/>
              <a:cxnLst/>
              <a:rect r="r" b="b" t="t" l="l"/>
              <a:pathLst>
                <a:path h="1866392" w="21640800">
                  <a:moveTo>
                    <a:pt x="0" y="0"/>
                  </a:moveTo>
                  <a:lnTo>
                    <a:pt x="21640800" y="0"/>
                  </a:lnTo>
                  <a:lnTo>
                    <a:pt x="21640800" y="1866392"/>
                  </a:lnTo>
                  <a:lnTo>
                    <a:pt x="0" y="1866392"/>
                  </a:lnTo>
                  <a:close/>
                </a:path>
              </a:pathLst>
            </a:custGeom>
            <a:solidFill>
              <a:srgbClr val="000000">
                <a:alpha val="0"/>
              </a:srgbClr>
            </a:solidFill>
          </p:spPr>
        </p:sp>
        <p:sp>
          <p:nvSpPr>
            <p:cNvPr name="TextBox 9" id="9"/>
            <p:cNvSpPr txBox="true"/>
            <p:nvPr/>
          </p:nvSpPr>
          <p:spPr>
            <a:xfrm>
              <a:off x="0" y="-276225"/>
              <a:ext cx="21640800" cy="2142617"/>
            </a:xfrm>
            <a:prstGeom prst="rect">
              <a:avLst/>
            </a:prstGeom>
          </p:spPr>
          <p:txBody>
            <a:bodyPr anchor="t" rtlCol="false" tIns="0" lIns="0" bIns="0" rIns="0"/>
            <a:lstStyle/>
            <a:p>
              <a:pPr algn="ctr">
                <a:lnSpc>
                  <a:spcPts val="10080"/>
                </a:lnSpc>
              </a:pPr>
              <a:r>
                <a:rPr lang="en-US" b="true" sz="7200" spc="431">
                  <a:solidFill>
                    <a:srgbClr val="2B2C30"/>
                  </a:solidFill>
                  <a:latin typeface="Times New Roman Bold"/>
                  <a:ea typeface="Times New Roman Bold"/>
                  <a:cs typeface="Times New Roman Bold"/>
                  <a:sym typeface="Times New Roman Bold"/>
                </a:rPr>
                <a:t>Audio2Art</a:t>
              </a:r>
            </a:p>
          </p:txBody>
        </p:sp>
      </p:grpSp>
      <p:grpSp>
        <p:nvGrpSpPr>
          <p:cNvPr name="Group 10" id="10"/>
          <p:cNvGrpSpPr/>
          <p:nvPr/>
        </p:nvGrpSpPr>
        <p:grpSpPr>
          <a:xfrm rot="0">
            <a:off x="963619" y="2882100"/>
            <a:ext cx="12846743" cy="6895941"/>
            <a:chOff x="0" y="0"/>
            <a:chExt cx="17128991" cy="9194588"/>
          </a:xfrm>
        </p:grpSpPr>
        <p:sp>
          <p:nvSpPr>
            <p:cNvPr name="Freeform 11" id="11"/>
            <p:cNvSpPr/>
            <p:nvPr/>
          </p:nvSpPr>
          <p:spPr>
            <a:xfrm flipH="false" flipV="false" rot="0">
              <a:off x="0" y="0"/>
              <a:ext cx="17128990" cy="9194588"/>
            </a:xfrm>
            <a:custGeom>
              <a:avLst/>
              <a:gdLst/>
              <a:ahLst/>
              <a:cxnLst/>
              <a:rect r="r" b="b" t="t" l="l"/>
              <a:pathLst>
                <a:path h="9194588" w="17128990">
                  <a:moveTo>
                    <a:pt x="0" y="0"/>
                  </a:moveTo>
                  <a:lnTo>
                    <a:pt x="17128990" y="0"/>
                  </a:lnTo>
                  <a:lnTo>
                    <a:pt x="17128990" y="9194588"/>
                  </a:lnTo>
                  <a:lnTo>
                    <a:pt x="0" y="9194588"/>
                  </a:lnTo>
                  <a:close/>
                </a:path>
              </a:pathLst>
            </a:custGeom>
            <a:solidFill>
              <a:srgbClr val="000000">
                <a:alpha val="0"/>
              </a:srgbClr>
            </a:solidFill>
          </p:spPr>
        </p:sp>
        <p:sp>
          <p:nvSpPr>
            <p:cNvPr name="TextBox 12" id="12"/>
            <p:cNvSpPr txBox="true"/>
            <p:nvPr/>
          </p:nvSpPr>
          <p:spPr>
            <a:xfrm>
              <a:off x="0" y="-238125"/>
              <a:ext cx="17128991" cy="9432713"/>
            </a:xfrm>
            <a:prstGeom prst="rect">
              <a:avLst/>
            </a:prstGeom>
          </p:spPr>
          <p:txBody>
            <a:bodyPr anchor="t" rtlCol="false" tIns="0" lIns="0" bIns="0" rIns="0"/>
            <a:lstStyle/>
            <a:p>
              <a:pPr algn="l" marL="1036320" indent="-518160" lvl="1">
                <a:lnSpc>
                  <a:spcPts val="7200"/>
                </a:lnSpc>
                <a:buFont typeface="Arial"/>
                <a:buChar char="•"/>
              </a:pPr>
              <a:r>
                <a:rPr lang="en-US" b="true" sz="4800">
                  <a:solidFill>
                    <a:srgbClr val="2B2C30"/>
                  </a:solidFill>
                  <a:latin typeface="Times New Roman Bold"/>
                  <a:ea typeface="Times New Roman Bold"/>
                  <a:cs typeface="Times New Roman Bold"/>
                  <a:sym typeface="Times New Roman Bold"/>
                </a:rPr>
                <a:t>Team Name:</a:t>
              </a:r>
              <a:r>
                <a:rPr lang="en-US" sz="4800">
                  <a:solidFill>
                    <a:srgbClr val="2B2C30"/>
                  </a:solidFill>
                  <a:latin typeface="Times New Roman"/>
                  <a:ea typeface="Times New Roman"/>
                  <a:cs typeface="Times New Roman"/>
                  <a:sym typeface="Times New Roman"/>
                </a:rPr>
                <a:t> Code_Crusaders</a:t>
              </a:r>
            </a:p>
            <a:p>
              <a:pPr algn="l" marL="1036320" indent="-518160" lvl="1">
                <a:lnSpc>
                  <a:spcPts val="7200"/>
                </a:lnSpc>
                <a:buFont typeface="Arial"/>
                <a:buChar char="•"/>
              </a:pPr>
              <a:r>
                <a:rPr lang="en-US" b="true" sz="4800">
                  <a:solidFill>
                    <a:srgbClr val="2B2C30"/>
                  </a:solidFill>
                  <a:latin typeface="Times New Roman Bold"/>
                  <a:ea typeface="Times New Roman Bold"/>
                  <a:cs typeface="Times New Roman Bold"/>
                  <a:sym typeface="Times New Roman Bold"/>
                </a:rPr>
                <a:t>Statement:  </a:t>
              </a:r>
              <a:r>
                <a:rPr lang="en-US" sz="4800">
                  <a:solidFill>
                    <a:srgbClr val="2B2C30"/>
                  </a:solidFill>
                  <a:latin typeface="Times New Roman"/>
                  <a:ea typeface="Times New Roman"/>
                  <a:cs typeface="Times New Roman"/>
                  <a:sym typeface="Times New Roman"/>
                </a:rPr>
                <a:t>AI-powered platform transforming voice prompts into visual creations using transformers</a:t>
              </a:r>
            </a:p>
            <a:p>
              <a:pPr algn="l" marL="1036320" indent="-518160" lvl="1">
                <a:lnSpc>
                  <a:spcPts val="7200"/>
                </a:lnSpc>
                <a:buFont typeface="Arial"/>
                <a:buChar char="•"/>
              </a:pPr>
              <a:r>
                <a:rPr lang="en-US" b="true" sz="4800">
                  <a:solidFill>
                    <a:srgbClr val="2B2C30"/>
                  </a:solidFill>
                  <a:latin typeface="Times New Roman Bold"/>
                  <a:ea typeface="Times New Roman Bold"/>
                  <a:cs typeface="Times New Roman Bold"/>
                  <a:sym typeface="Times New Roman Bold"/>
                </a:rPr>
                <a:t>College:</a:t>
              </a:r>
              <a:r>
                <a:rPr lang="en-US" sz="4800">
                  <a:solidFill>
                    <a:srgbClr val="2B2C30"/>
                  </a:solidFill>
                  <a:latin typeface="Times New Roman"/>
                  <a:ea typeface="Times New Roman"/>
                  <a:cs typeface="Times New Roman"/>
                  <a:sym typeface="Times New Roman"/>
                </a:rPr>
                <a:t> Vasavi College  of Engineering</a:t>
              </a:r>
            </a:p>
            <a:p>
              <a:pPr algn="l" marL="1036320" indent="-518160" lvl="1">
                <a:lnSpc>
                  <a:spcPts val="7200"/>
                </a:lnSpc>
                <a:buFont typeface="Arial"/>
                <a:buChar char="•"/>
              </a:pPr>
              <a:r>
                <a:rPr lang="en-US" b="true" sz="4800">
                  <a:solidFill>
                    <a:srgbClr val="2B2C30"/>
                  </a:solidFill>
                  <a:latin typeface="Times New Roman Bold"/>
                  <a:ea typeface="Times New Roman Bold"/>
                  <a:cs typeface="Times New Roman Bold"/>
                  <a:sym typeface="Times New Roman Bold"/>
                </a:rPr>
                <a:t>Location:</a:t>
              </a:r>
              <a:r>
                <a:rPr lang="en-US" sz="4800">
                  <a:solidFill>
                    <a:srgbClr val="2B2C30"/>
                  </a:solidFill>
                  <a:latin typeface="Times New Roman"/>
                  <a:ea typeface="Times New Roman"/>
                  <a:cs typeface="Times New Roman"/>
                  <a:sym typeface="Times New Roman"/>
                </a:rPr>
                <a:t> Ibrahimbagh, Hyderabad</a:t>
              </a:r>
            </a:p>
            <a:p>
              <a:pPr algn="l">
                <a:lnSpc>
                  <a:spcPts val="5549"/>
                </a:lnSpc>
              </a:pPr>
            </a:p>
            <a:p>
              <a:pPr algn="l">
                <a:lnSpc>
                  <a:spcPts val="5549"/>
                </a:lnSpc>
              </a:pPr>
            </a:p>
          </p:txBody>
        </p:sp>
      </p:grpSp>
      <p:grpSp>
        <p:nvGrpSpPr>
          <p:cNvPr name="Group 13" id="13"/>
          <p:cNvGrpSpPr/>
          <p:nvPr/>
        </p:nvGrpSpPr>
        <p:grpSpPr>
          <a:xfrm rot="0">
            <a:off x="-4760" y="9749466"/>
            <a:ext cx="7391750" cy="14287"/>
            <a:chOff x="0" y="0"/>
            <a:chExt cx="9855667" cy="19049"/>
          </a:xfrm>
        </p:grpSpPr>
        <p:sp>
          <p:nvSpPr>
            <p:cNvPr name="Freeform 14" id="14"/>
            <p:cNvSpPr/>
            <p:nvPr/>
          </p:nvSpPr>
          <p:spPr>
            <a:xfrm flipH="false" flipV="false" rot="0">
              <a:off x="6350" y="0"/>
              <a:ext cx="9843008" cy="19050"/>
            </a:xfrm>
            <a:custGeom>
              <a:avLst/>
              <a:gdLst/>
              <a:ahLst/>
              <a:cxnLst/>
              <a:rect r="r" b="b" t="t" l="l"/>
              <a:pathLst>
                <a:path h="19050" w="9843008">
                  <a:moveTo>
                    <a:pt x="0" y="0"/>
                  </a:moveTo>
                  <a:lnTo>
                    <a:pt x="9843008" y="6350"/>
                  </a:lnTo>
                  <a:lnTo>
                    <a:pt x="9843008" y="19050"/>
                  </a:lnTo>
                  <a:lnTo>
                    <a:pt x="0" y="12700"/>
                  </a:lnTo>
                  <a:close/>
                </a:path>
              </a:pathLst>
            </a:custGeom>
            <a:solidFill>
              <a:srgbClr val="2B2C30"/>
            </a:solidFill>
          </p:spPr>
        </p:sp>
      </p:grpSp>
      <p:grpSp>
        <p:nvGrpSpPr>
          <p:cNvPr name="Group 15" id="15"/>
          <p:cNvGrpSpPr/>
          <p:nvPr/>
        </p:nvGrpSpPr>
        <p:grpSpPr>
          <a:xfrm rot="0">
            <a:off x="11139331" y="9758992"/>
            <a:ext cx="7247000" cy="19050"/>
            <a:chOff x="0" y="0"/>
            <a:chExt cx="9662667" cy="25400"/>
          </a:xfrm>
        </p:grpSpPr>
        <p:sp>
          <p:nvSpPr>
            <p:cNvPr name="Freeform 16" id="16"/>
            <p:cNvSpPr/>
            <p:nvPr/>
          </p:nvSpPr>
          <p:spPr>
            <a:xfrm flipH="false" flipV="false" rot="0">
              <a:off x="6350" y="0"/>
              <a:ext cx="9649968" cy="25400"/>
            </a:xfrm>
            <a:custGeom>
              <a:avLst/>
              <a:gdLst/>
              <a:ahLst/>
              <a:cxnLst/>
              <a:rect r="r" b="b" t="t" l="l"/>
              <a:pathLst>
                <a:path h="25400" w="9649968">
                  <a:moveTo>
                    <a:pt x="0" y="0"/>
                  </a:moveTo>
                  <a:lnTo>
                    <a:pt x="9649968" y="12700"/>
                  </a:lnTo>
                  <a:lnTo>
                    <a:pt x="9649968" y="25400"/>
                  </a:lnTo>
                  <a:lnTo>
                    <a:pt x="0" y="12700"/>
                  </a:lnTo>
                  <a:close/>
                </a:path>
              </a:pathLst>
            </a:custGeom>
            <a:solidFill>
              <a:srgbClr val="2B2C30"/>
            </a:solidFill>
          </p:spPr>
        </p:sp>
      </p:grpSp>
      <p:sp>
        <p:nvSpPr>
          <p:cNvPr name="Freeform 17" id="17"/>
          <p:cNvSpPr/>
          <p:nvPr/>
        </p:nvSpPr>
        <p:spPr>
          <a:xfrm flipH="false" flipV="false" rot="0">
            <a:off x="13237285" y="5663242"/>
            <a:ext cx="4428845" cy="4114800"/>
          </a:xfrm>
          <a:custGeom>
            <a:avLst/>
            <a:gdLst/>
            <a:ahLst/>
            <a:cxnLst/>
            <a:rect r="r" b="b" t="t" l="l"/>
            <a:pathLst>
              <a:path h="4114800" w="4428845">
                <a:moveTo>
                  <a:pt x="0" y="0"/>
                </a:moveTo>
                <a:lnTo>
                  <a:pt x="4428846" y="0"/>
                </a:lnTo>
                <a:lnTo>
                  <a:pt x="44288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grpSp>
        <p:nvGrpSpPr>
          <p:cNvPr name="Group 2" id="2"/>
          <p:cNvGrpSpPr/>
          <p:nvPr/>
        </p:nvGrpSpPr>
        <p:grpSpPr>
          <a:xfrm rot="0">
            <a:off x="15826917" y="6998082"/>
            <a:ext cx="906590" cy="1022604"/>
            <a:chOff x="0" y="0"/>
            <a:chExt cx="1208786" cy="1363472"/>
          </a:xfrm>
        </p:grpSpPr>
        <p:sp>
          <p:nvSpPr>
            <p:cNvPr name="Freeform 3" id="3"/>
            <p:cNvSpPr/>
            <p:nvPr/>
          </p:nvSpPr>
          <p:spPr>
            <a:xfrm flipH="false" flipV="false" rot="0">
              <a:off x="0" y="0"/>
              <a:ext cx="1208786" cy="1363472"/>
            </a:xfrm>
            <a:custGeom>
              <a:avLst/>
              <a:gdLst/>
              <a:ahLst/>
              <a:cxnLst/>
              <a:rect r="r" b="b" t="t" l="l"/>
              <a:pathLst>
                <a:path h="1363472" w="1208786">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name="Freeform 4" id="4"/>
          <p:cNvSpPr/>
          <p:nvPr/>
        </p:nvSpPr>
        <p:spPr>
          <a:xfrm flipH="false" flipV="false" rot="0">
            <a:off x="15772873" y="7704932"/>
            <a:ext cx="2529414" cy="2596357"/>
          </a:xfrm>
          <a:custGeom>
            <a:avLst/>
            <a:gdLst/>
            <a:ahLst/>
            <a:cxnLst/>
            <a:rect r="r" b="b" t="t" l="l"/>
            <a:pathLst>
              <a:path h="2596357" w="2529414">
                <a:moveTo>
                  <a:pt x="0" y="0"/>
                </a:moveTo>
                <a:lnTo>
                  <a:pt x="2529414" y="0"/>
                </a:lnTo>
                <a:lnTo>
                  <a:pt x="2529414" y="2596357"/>
                </a:lnTo>
                <a:lnTo>
                  <a:pt x="0" y="2596357"/>
                </a:lnTo>
                <a:lnTo>
                  <a:pt x="0" y="0"/>
                </a:lnTo>
                <a:close/>
              </a:path>
            </a:pathLst>
          </a:custGeom>
          <a:blipFill>
            <a:blip r:embed="rId2">
              <a:extLst>
                <a:ext uri="{96DAC541-7B7A-43D3-8B79-37D633B846F1}">
                  <asvg:svgBlip xmlns:asvg="http://schemas.microsoft.com/office/drawing/2016/SVG/main" r:embed="rId3"/>
                </a:ext>
              </a:extLst>
            </a:blip>
            <a:stretch>
              <a:fillRect l="-7" t="0" r="-7" b="0"/>
            </a:stretch>
          </a:blipFill>
        </p:spPr>
      </p:sp>
      <p:grpSp>
        <p:nvGrpSpPr>
          <p:cNvPr name="Group 5" id="5"/>
          <p:cNvGrpSpPr/>
          <p:nvPr/>
        </p:nvGrpSpPr>
        <p:grpSpPr>
          <a:xfrm rot="0">
            <a:off x="15265927" y="8020695"/>
            <a:ext cx="1122807" cy="1284542"/>
            <a:chOff x="0" y="0"/>
            <a:chExt cx="1497076" cy="1712723"/>
          </a:xfrm>
        </p:grpSpPr>
        <p:sp>
          <p:nvSpPr>
            <p:cNvPr name="Freeform 6" id="6"/>
            <p:cNvSpPr/>
            <p:nvPr/>
          </p:nvSpPr>
          <p:spPr>
            <a:xfrm flipH="false" flipV="false" rot="0">
              <a:off x="0" y="0"/>
              <a:ext cx="1497076" cy="1712722"/>
            </a:xfrm>
            <a:custGeom>
              <a:avLst/>
              <a:gdLst/>
              <a:ahLst/>
              <a:cxnLst/>
              <a:rect r="r" b="b" t="t" l="l"/>
              <a:pathLst>
                <a:path h="1712722" w="1497076">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grpSp>
        <p:nvGrpSpPr>
          <p:cNvPr name="Group 7" id="7"/>
          <p:cNvGrpSpPr/>
          <p:nvPr/>
        </p:nvGrpSpPr>
        <p:grpSpPr>
          <a:xfrm rot="0">
            <a:off x="16882694" y="9353550"/>
            <a:ext cx="505008" cy="475298"/>
            <a:chOff x="0" y="0"/>
            <a:chExt cx="673344" cy="633731"/>
          </a:xfrm>
        </p:grpSpPr>
        <p:sp>
          <p:nvSpPr>
            <p:cNvPr name="Freeform 8" id="8"/>
            <p:cNvSpPr/>
            <p:nvPr/>
          </p:nvSpPr>
          <p:spPr>
            <a:xfrm flipH="false" flipV="false" rot="0">
              <a:off x="0" y="0"/>
              <a:ext cx="673344" cy="633731"/>
            </a:xfrm>
            <a:custGeom>
              <a:avLst/>
              <a:gdLst/>
              <a:ahLst/>
              <a:cxnLst/>
              <a:rect r="r" b="b" t="t" l="l"/>
              <a:pathLst>
                <a:path h="633731" w="673344">
                  <a:moveTo>
                    <a:pt x="0" y="0"/>
                  </a:moveTo>
                  <a:lnTo>
                    <a:pt x="673344" y="0"/>
                  </a:lnTo>
                  <a:lnTo>
                    <a:pt x="673344" y="633731"/>
                  </a:lnTo>
                  <a:lnTo>
                    <a:pt x="0" y="633731"/>
                  </a:lnTo>
                  <a:close/>
                </a:path>
              </a:pathLst>
            </a:custGeom>
            <a:solidFill>
              <a:srgbClr val="000000">
                <a:alpha val="0"/>
              </a:srgbClr>
            </a:solidFill>
          </p:spPr>
        </p:sp>
        <p:sp>
          <p:nvSpPr>
            <p:cNvPr name="TextBox 9" id="9"/>
            <p:cNvSpPr txBox="true"/>
            <p:nvPr/>
          </p:nvSpPr>
          <p:spPr>
            <a:xfrm>
              <a:off x="0" y="-19050"/>
              <a:ext cx="673344" cy="652781"/>
            </a:xfrm>
            <a:prstGeom prst="rect">
              <a:avLst/>
            </a:prstGeom>
          </p:spPr>
          <p:txBody>
            <a:bodyPr anchor="t" rtlCol="false" tIns="0" lIns="0" bIns="0" rIns="0"/>
            <a:lstStyle/>
            <a:p>
              <a:pPr algn="ctr">
                <a:lnSpc>
                  <a:spcPts val="2160"/>
                </a:lnSpc>
              </a:pPr>
              <a:r>
                <a:rPr lang="en-US" sz="1800">
                  <a:solidFill>
                    <a:srgbClr val="0F253E"/>
                  </a:solidFill>
                  <a:latin typeface="Arimo"/>
                  <a:ea typeface="Arimo"/>
                  <a:cs typeface="Arimo"/>
                  <a:sym typeface="Arimo"/>
                </a:rPr>
                <a:t>3</a:t>
              </a:r>
            </a:p>
          </p:txBody>
        </p:sp>
      </p:grpSp>
      <p:grpSp>
        <p:nvGrpSpPr>
          <p:cNvPr name="Group 10" id="10"/>
          <p:cNvGrpSpPr/>
          <p:nvPr/>
        </p:nvGrpSpPr>
        <p:grpSpPr>
          <a:xfrm rot="0">
            <a:off x="652094" y="520080"/>
            <a:ext cx="16230600" cy="1086612"/>
            <a:chOff x="0" y="0"/>
            <a:chExt cx="21640800" cy="1448816"/>
          </a:xfrm>
        </p:grpSpPr>
        <p:sp>
          <p:nvSpPr>
            <p:cNvPr name="Freeform 11" id="11"/>
            <p:cNvSpPr/>
            <p:nvPr/>
          </p:nvSpPr>
          <p:spPr>
            <a:xfrm flipH="false" flipV="false" rot="0">
              <a:off x="0" y="0"/>
              <a:ext cx="21640800" cy="1448816"/>
            </a:xfrm>
            <a:custGeom>
              <a:avLst/>
              <a:gdLst/>
              <a:ahLst/>
              <a:cxnLst/>
              <a:rect r="r" b="b" t="t" l="l"/>
              <a:pathLst>
                <a:path h="1448816" w="21640800">
                  <a:moveTo>
                    <a:pt x="0" y="0"/>
                  </a:moveTo>
                  <a:lnTo>
                    <a:pt x="21640800" y="0"/>
                  </a:lnTo>
                  <a:lnTo>
                    <a:pt x="21640800" y="1448816"/>
                  </a:lnTo>
                  <a:lnTo>
                    <a:pt x="0" y="1448816"/>
                  </a:lnTo>
                  <a:close/>
                </a:path>
              </a:pathLst>
            </a:custGeom>
            <a:solidFill>
              <a:srgbClr val="000000">
                <a:alpha val="0"/>
              </a:srgbClr>
            </a:solidFill>
          </p:spPr>
        </p:sp>
        <p:sp>
          <p:nvSpPr>
            <p:cNvPr name="TextBox 12" id="12"/>
            <p:cNvSpPr txBox="true"/>
            <p:nvPr/>
          </p:nvSpPr>
          <p:spPr>
            <a:xfrm>
              <a:off x="0" y="-219075"/>
              <a:ext cx="21640800" cy="1667891"/>
            </a:xfrm>
            <a:prstGeom prst="rect">
              <a:avLst/>
            </a:prstGeom>
          </p:spPr>
          <p:txBody>
            <a:bodyPr anchor="t" rtlCol="false" tIns="0" lIns="0" bIns="0" rIns="0"/>
            <a:lstStyle/>
            <a:p>
              <a:pPr algn="l">
                <a:lnSpc>
                  <a:spcPts val="7840"/>
                </a:lnSpc>
              </a:pPr>
              <a:r>
                <a:rPr lang="en-US" b="true" sz="5600" spc="336">
                  <a:solidFill>
                    <a:srgbClr val="2B2C30"/>
                  </a:solidFill>
                  <a:latin typeface="Times New Roman Bold"/>
                  <a:ea typeface="Times New Roman Bold"/>
                  <a:cs typeface="Times New Roman Bold"/>
                  <a:sym typeface="Times New Roman Bold"/>
                </a:rPr>
                <a:t>DESCRIPTION</a:t>
              </a:r>
            </a:p>
          </p:txBody>
        </p:sp>
      </p:grpSp>
      <p:grpSp>
        <p:nvGrpSpPr>
          <p:cNvPr name="Group 13" id="13"/>
          <p:cNvGrpSpPr/>
          <p:nvPr/>
        </p:nvGrpSpPr>
        <p:grpSpPr>
          <a:xfrm rot="0">
            <a:off x="415341" y="1739333"/>
            <a:ext cx="15628118" cy="7863205"/>
            <a:chOff x="0" y="0"/>
            <a:chExt cx="20837490" cy="10484273"/>
          </a:xfrm>
        </p:grpSpPr>
        <p:sp>
          <p:nvSpPr>
            <p:cNvPr name="Freeform 14" id="14"/>
            <p:cNvSpPr/>
            <p:nvPr/>
          </p:nvSpPr>
          <p:spPr>
            <a:xfrm flipH="false" flipV="false" rot="0">
              <a:off x="0" y="0"/>
              <a:ext cx="20837491" cy="10484273"/>
            </a:xfrm>
            <a:custGeom>
              <a:avLst/>
              <a:gdLst/>
              <a:ahLst/>
              <a:cxnLst/>
              <a:rect r="r" b="b" t="t" l="l"/>
              <a:pathLst>
                <a:path h="10484273" w="20837491">
                  <a:moveTo>
                    <a:pt x="0" y="0"/>
                  </a:moveTo>
                  <a:lnTo>
                    <a:pt x="20837491" y="0"/>
                  </a:lnTo>
                  <a:lnTo>
                    <a:pt x="20837491" y="10484273"/>
                  </a:lnTo>
                  <a:lnTo>
                    <a:pt x="0" y="10484273"/>
                  </a:lnTo>
                  <a:close/>
                </a:path>
              </a:pathLst>
            </a:custGeom>
            <a:solidFill>
              <a:srgbClr val="000000">
                <a:alpha val="0"/>
              </a:srgbClr>
            </a:solidFill>
          </p:spPr>
        </p:sp>
        <p:sp>
          <p:nvSpPr>
            <p:cNvPr name="TextBox 15" id="15"/>
            <p:cNvSpPr txBox="true"/>
            <p:nvPr/>
          </p:nvSpPr>
          <p:spPr>
            <a:xfrm>
              <a:off x="0" y="-285750"/>
              <a:ext cx="20837490" cy="10770023"/>
            </a:xfrm>
            <a:prstGeom prst="rect">
              <a:avLst/>
            </a:prstGeom>
          </p:spPr>
          <p:txBody>
            <a:bodyPr anchor="t" rtlCol="false" tIns="0" lIns="0" bIns="0" rIns="0"/>
            <a:lstStyle/>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Audio2Art is an advanced project powered by cutting-edge AI technology and transformer models designed to convert audio prompts into stunning visual representations. </a:t>
              </a:r>
            </a:p>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This innovative system bridges the gap between auditory and visual experiences, providing users with the ability to generate images from voice descriptions effortlessly. </a:t>
              </a:r>
            </a:p>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Audio2Art is versatile and can be utilized across various scenarios, offering creative solutions tailored to different user needs.</a:t>
              </a:r>
            </a:p>
            <a:p>
              <a:pPr algn="l">
                <a:lnSpc>
                  <a:spcPts val="6999"/>
                </a:lnSpc>
              </a:pPr>
            </a:p>
          </p:txBody>
        </p:sp>
      </p:grpSp>
      <p:grpSp>
        <p:nvGrpSpPr>
          <p:cNvPr name="Group 16" id="16"/>
          <p:cNvGrpSpPr/>
          <p:nvPr/>
        </p:nvGrpSpPr>
        <p:grpSpPr>
          <a:xfrm rot="0">
            <a:off x="-4762" y="9744704"/>
            <a:ext cx="7391750" cy="14287"/>
            <a:chOff x="0" y="0"/>
            <a:chExt cx="9855667" cy="19049"/>
          </a:xfrm>
        </p:grpSpPr>
        <p:sp>
          <p:nvSpPr>
            <p:cNvPr name="Freeform 17" id="17"/>
            <p:cNvSpPr/>
            <p:nvPr/>
          </p:nvSpPr>
          <p:spPr>
            <a:xfrm flipH="false" flipV="false" rot="0">
              <a:off x="6350" y="0"/>
              <a:ext cx="9843008" cy="19050"/>
            </a:xfrm>
            <a:custGeom>
              <a:avLst/>
              <a:gdLst/>
              <a:ahLst/>
              <a:cxnLst/>
              <a:rect r="r" b="b" t="t" l="l"/>
              <a:pathLst>
                <a:path h="19050" w="9843008">
                  <a:moveTo>
                    <a:pt x="0" y="0"/>
                  </a:moveTo>
                  <a:lnTo>
                    <a:pt x="9843008" y="6350"/>
                  </a:lnTo>
                  <a:lnTo>
                    <a:pt x="9843008" y="19050"/>
                  </a:lnTo>
                  <a:lnTo>
                    <a:pt x="0" y="12700"/>
                  </a:lnTo>
                  <a:close/>
                </a:path>
              </a:pathLst>
            </a:custGeom>
            <a:solidFill>
              <a:srgbClr val="2B2C30"/>
            </a:solidFill>
          </p:spPr>
        </p:sp>
      </p:grpSp>
      <p:grpSp>
        <p:nvGrpSpPr>
          <p:cNvPr name="Group 18" id="18"/>
          <p:cNvGrpSpPr/>
          <p:nvPr/>
        </p:nvGrpSpPr>
        <p:grpSpPr>
          <a:xfrm rot="0">
            <a:off x="11139331" y="9735180"/>
            <a:ext cx="7247000" cy="19050"/>
            <a:chOff x="0" y="0"/>
            <a:chExt cx="9662667" cy="25400"/>
          </a:xfrm>
        </p:grpSpPr>
        <p:sp>
          <p:nvSpPr>
            <p:cNvPr name="Freeform 19" id="19"/>
            <p:cNvSpPr/>
            <p:nvPr/>
          </p:nvSpPr>
          <p:spPr>
            <a:xfrm flipH="false" flipV="false" rot="0">
              <a:off x="6350" y="0"/>
              <a:ext cx="9649968" cy="25400"/>
            </a:xfrm>
            <a:custGeom>
              <a:avLst/>
              <a:gdLst/>
              <a:ahLst/>
              <a:cxnLst/>
              <a:rect r="r" b="b" t="t" l="l"/>
              <a:pathLst>
                <a:path h="25400" w="9649968">
                  <a:moveTo>
                    <a:pt x="0" y="0"/>
                  </a:moveTo>
                  <a:lnTo>
                    <a:pt x="9649968" y="12700"/>
                  </a:lnTo>
                  <a:lnTo>
                    <a:pt x="9649968" y="25400"/>
                  </a:lnTo>
                  <a:lnTo>
                    <a:pt x="0" y="12700"/>
                  </a:lnTo>
                  <a:close/>
                </a:path>
              </a:pathLst>
            </a:custGeom>
            <a:solidFill>
              <a:srgbClr val="2B2C30"/>
            </a:solidFill>
          </p:spPr>
        </p:sp>
      </p:grpSp>
      <p:sp>
        <p:nvSpPr>
          <p:cNvPr name="Freeform 20" id="20"/>
          <p:cNvSpPr/>
          <p:nvPr/>
        </p:nvSpPr>
        <p:spPr>
          <a:xfrm flipH="false" flipV="false" rot="0">
            <a:off x="16512297" y="6065730"/>
            <a:ext cx="1245801" cy="3536808"/>
          </a:xfrm>
          <a:custGeom>
            <a:avLst/>
            <a:gdLst/>
            <a:ahLst/>
            <a:cxnLst/>
            <a:rect r="r" b="b" t="t" l="l"/>
            <a:pathLst>
              <a:path h="3536808" w="1245801">
                <a:moveTo>
                  <a:pt x="0" y="0"/>
                </a:moveTo>
                <a:lnTo>
                  <a:pt x="1245802" y="0"/>
                </a:lnTo>
                <a:lnTo>
                  <a:pt x="1245802" y="3536808"/>
                </a:lnTo>
                <a:lnTo>
                  <a:pt x="0" y="3536808"/>
                </a:lnTo>
                <a:lnTo>
                  <a:pt x="0" y="0"/>
                </a:lnTo>
                <a:close/>
              </a:path>
            </a:pathLst>
          </a:custGeom>
          <a:blipFill>
            <a:blip r:embed="rId4"/>
            <a:stretch>
              <a:fillRect l="0" t="-7553"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grpSp>
        <p:nvGrpSpPr>
          <p:cNvPr name="Group 2" id="2"/>
          <p:cNvGrpSpPr/>
          <p:nvPr/>
        </p:nvGrpSpPr>
        <p:grpSpPr>
          <a:xfrm rot="0">
            <a:off x="15826917" y="6998082"/>
            <a:ext cx="906590" cy="1022604"/>
            <a:chOff x="0" y="0"/>
            <a:chExt cx="1208786" cy="1363472"/>
          </a:xfrm>
        </p:grpSpPr>
        <p:sp>
          <p:nvSpPr>
            <p:cNvPr name="Freeform 3" id="3"/>
            <p:cNvSpPr/>
            <p:nvPr/>
          </p:nvSpPr>
          <p:spPr>
            <a:xfrm flipH="false" flipV="false" rot="0">
              <a:off x="0" y="0"/>
              <a:ext cx="1208786" cy="1363472"/>
            </a:xfrm>
            <a:custGeom>
              <a:avLst/>
              <a:gdLst/>
              <a:ahLst/>
              <a:cxnLst/>
              <a:rect r="r" b="b" t="t" l="l"/>
              <a:pathLst>
                <a:path h="1363472" w="1208786">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sp>
        <p:nvSpPr>
          <p:cNvPr name="Freeform 4" id="4"/>
          <p:cNvSpPr/>
          <p:nvPr/>
        </p:nvSpPr>
        <p:spPr>
          <a:xfrm flipH="false" flipV="false" rot="0">
            <a:off x="15772873" y="7704932"/>
            <a:ext cx="2529414" cy="2596357"/>
          </a:xfrm>
          <a:custGeom>
            <a:avLst/>
            <a:gdLst/>
            <a:ahLst/>
            <a:cxnLst/>
            <a:rect r="r" b="b" t="t" l="l"/>
            <a:pathLst>
              <a:path h="2596357" w="2529414">
                <a:moveTo>
                  <a:pt x="0" y="0"/>
                </a:moveTo>
                <a:lnTo>
                  <a:pt x="2529414" y="0"/>
                </a:lnTo>
                <a:lnTo>
                  <a:pt x="2529414" y="2596357"/>
                </a:lnTo>
                <a:lnTo>
                  <a:pt x="0" y="2596357"/>
                </a:lnTo>
                <a:lnTo>
                  <a:pt x="0" y="0"/>
                </a:lnTo>
                <a:close/>
              </a:path>
            </a:pathLst>
          </a:custGeom>
          <a:blipFill>
            <a:blip r:embed="rId2">
              <a:extLst>
                <a:ext uri="{96DAC541-7B7A-43D3-8B79-37D633B846F1}">
                  <asvg:svgBlip xmlns:asvg="http://schemas.microsoft.com/office/drawing/2016/SVG/main" r:embed="rId3"/>
                </a:ext>
              </a:extLst>
            </a:blip>
            <a:stretch>
              <a:fillRect l="-7" t="0" r="-7" b="0"/>
            </a:stretch>
          </a:blipFill>
        </p:spPr>
      </p:sp>
      <p:grpSp>
        <p:nvGrpSpPr>
          <p:cNvPr name="Group 5" id="5"/>
          <p:cNvGrpSpPr/>
          <p:nvPr/>
        </p:nvGrpSpPr>
        <p:grpSpPr>
          <a:xfrm rot="0">
            <a:off x="15265927" y="8020695"/>
            <a:ext cx="1122807" cy="1284542"/>
            <a:chOff x="0" y="0"/>
            <a:chExt cx="1497076" cy="1712723"/>
          </a:xfrm>
        </p:grpSpPr>
        <p:sp>
          <p:nvSpPr>
            <p:cNvPr name="Freeform 6" id="6"/>
            <p:cNvSpPr/>
            <p:nvPr/>
          </p:nvSpPr>
          <p:spPr>
            <a:xfrm flipH="false" flipV="false" rot="0">
              <a:off x="0" y="0"/>
              <a:ext cx="1497076" cy="1712722"/>
            </a:xfrm>
            <a:custGeom>
              <a:avLst/>
              <a:gdLst/>
              <a:ahLst/>
              <a:cxnLst/>
              <a:rect r="r" b="b" t="t" l="l"/>
              <a:pathLst>
                <a:path h="1712722" w="1497076">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grpSp>
        <p:nvGrpSpPr>
          <p:cNvPr name="Group 7" id="7"/>
          <p:cNvGrpSpPr/>
          <p:nvPr/>
        </p:nvGrpSpPr>
        <p:grpSpPr>
          <a:xfrm rot="0">
            <a:off x="16882694" y="9353550"/>
            <a:ext cx="505008" cy="475298"/>
            <a:chOff x="0" y="0"/>
            <a:chExt cx="673344" cy="633731"/>
          </a:xfrm>
        </p:grpSpPr>
        <p:sp>
          <p:nvSpPr>
            <p:cNvPr name="Freeform 8" id="8"/>
            <p:cNvSpPr/>
            <p:nvPr/>
          </p:nvSpPr>
          <p:spPr>
            <a:xfrm flipH="false" flipV="false" rot="0">
              <a:off x="0" y="0"/>
              <a:ext cx="673344" cy="633731"/>
            </a:xfrm>
            <a:custGeom>
              <a:avLst/>
              <a:gdLst/>
              <a:ahLst/>
              <a:cxnLst/>
              <a:rect r="r" b="b" t="t" l="l"/>
              <a:pathLst>
                <a:path h="633731" w="673344">
                  <a:moveTo>
                    <a:pt x="0" y="0"/>
                  </a:moveTo>
                  <a:lnTo>
                    <a:pt x="673344" y="0"/>
                  </a:lnTo>
                  <a:lnTo>
                    <a:pt x="673344" y="633731"/>
                  </a:lnTo>
                  <a:lnTo>
                    <a:pt x="0" y="633731"/>
                  </a:lnTo>
                  <a:close/>
                </a:path>
              </a:pathLst>
            </a:custGeom>
            <a:solidFill>
              <a:srgbClr val="000000">
                <a:alpha val="0"/>
              </a:srgbClr>
            </a:solidFill>
          </p:spPr>
        </p:sp>
        <p:sp>
          <p:nvSpPr>
            <p:cNvPr name="TextBox 9" id="9"/>
            <p:cNvSpPr txBox="true"/>
            <p:nvPr/>
          </p:nvSpPr>
          <p:spPr>
            <a:xfrm>
              <a:off x="0" y="-19050"/>
              <a:ext cx="673344" cy="652781"/>
            </a:xfrm>
            <a:prstGeom prst="rect">
              <a:avLst/>
            </a:prstGeom>
          </p:spPr>
          <p:txBody>
            <a:bodyPr anchor="t" rtlCol="false" tIns="0" lIns="0" bIns="0" rIns="0"/>
            <a:lstStyle/>
            <a:p>
              <a:pPr algn="ctr">
                <a:lnSpc>
                  <a:spcPts val="2160"/>
                </a:lnSpc>
              </a:pPr>
              <a:r>
                <a:rPr lang="en-US" sz="1800">
                  <a:solidFill>
                    <a:srgbClr val="0F253E"/>
                  </a:solidFill>
                  <a:latin typeface="Arimo"/>
                  <a:ea typeface="Arimo"/>
                  <a:cs typeface="Arimo"/>
                  <a:sym typeface="Arimo"/>
                </a:rPr>
                <a:t>5</a:t>
              </a:r>
            </a:p>
          </p:txBody>
        </p:sp>
      </p:grpSp>
      <p:grpSp>
        <p:nvGrpSpPr>
          <p:cNvPr name="Group 10" id="10"/>
          <p:cNvGrpSpPr/>
          <p:nvPr/>
        </p:nvGrpSpPr>
        <p:grpSpPr>
          <a:xfrm rot="0">
            <a:off x="128391" y="485394"/>
            <a:ext cx="17259311" cy="1086612"/>
            <a:chOff x="0" y="0"/>
            <a:chExt cx="23012415" cy="1448816"/>
          </a:xfrm>
        </p:grpSpPr>
        <p:sp>
          <p:nvSpPr>
            <p:cNvPr name="Freeform 11" id="11"/>
            <p:cNvSpPr/>
            <p:nvPr/>
          </p:nvSpPr>
          <p:spPr>
            <a:xfrm flipH="false" flipV="false" rot="0">
              <a:off x="0" y="0"/>
              <a:ext cx="23012416" cy="1448816"/>
            </a:xfrm>
            <a:custGeom>
              <a:avLst/>
              <a:gdLst/>
              <a:ahLst/>
              <a:cxnLst/>
              <a:rect r="r" b="b" t="t" l="l"/>
              <a:pathLst>
                <a:path h="1448816" w="23012416">
                  <a:moveTo>
                    <a:pt x="0" y="0"/>
                  </a:moveTo>
                  <a:lnTo>
                    <a:pt x="23012416" y="0"/>
                  </a:lnTo>
                  <a:lnTo>
                    <a:pt x="23012416" y="1448816"/>
                  </a:lnTo>
                  <a:lnTo>
                    <a:pt x="0" y="1448816"/>
                  </a:lnTo>
                  <a:close/>
                </a:path>
              </a:pathLst>
            </a:custGeom>
            <a:solidFill>
              <a:srgbClr val="000000">
                <a:alpha val="0"/>
              </a:srgbClr>
            </a:solidFill>
          </p:spPr>
        </p:sp>
        <p:sp>
          <p:nvSpPr>
            <p:cNvPr name="TextBox 12" id="12"/>
            <p:cNvSpPr txBox="true"/>
            <p:nvPr/>
          </p:nvSpPr>
          <p:spPr>
            <a:xfrm>
              <a:off x="0" y="-219075"/>
              <a:ext cx="23012415" cy="1667891"/>
            </a:xfrm>
            <a:prstGeom prst="rect">
              <a:avLst/>
            </a:prstGeom>
          </p:spPr>
          <p:txBody>
            <a:bodyPr anchor="t" rtlCol="false" tIns="0" lIns="0" bIns="0" rIns="0"/>
            <a:lstStyle/>
            <a:p>
              <a:pPr algn="l">
                <a:lnSpc>
                  <a:spcPts val="7840"/>
                </a:lnSpc>
              </a:pPr>
              <a:r>
                <a:rPr lang="en-US" b="true" sz="5600" spc="280">
                  <a:solidFill>
                    <a:srgbClr val="2B2C30"/>
                  </a:solidFill>
                  <a:latin typeface="Times New Roman Bold"/>
                  <a:ea typeface="Times New Roman Bold"/>
                  <a:cs typeface="Times New Roman Bold"/>
                  <a:sym typeface="Times New Roman Bold"/>
                </a:rPr>
                <a:t>PROPOSED SOLUTION</a:t>
              </a:r>
            </a:p>
          </p:txBody>
        </p:sp>
      </p:grpSp>
      <p:grpSp>
        <p:nvGrpSpPr>
          <p:cNvPr name="Group 13" id="13"/>
          <p:cNvGrpSpPr/>
          <p:nvPr/>
        </p:nvGrpSpPr>
        <p:grpSpPr>
          <a:xfrm rot="0">
            <a:off x="58966" y="666434"/>
            <a:ext cx="18170068" cy="9634855"/>
            <a:chOff x="0" y="0"/>
            <a:chExt cx="25925700" cy="13747355"/>
          </a:xfrm>
        </p:grpSpPr>
        <p:sp>
          <p:nvSpPr>
            <p:cNvPr name="Freeform 14" id="14"/>
            <p:cNvSpPr/>
            <p:nvPr/>
          </p:nvSpPr>
          <p:spPr>
            <a:xfrm flipH="false" flipV="false" rot="0">
              <a:off x="0" y="0"/>
              <a:ext cx="25925701" cy="13747355"/>
            </a:xfrm>
            <a:custGeom>
              <a:avLst/>
              <a:gdLst/>
              <a:ahLst/>
              <a:cxnLst/>
              <a:rect r="r" b="b" t="t" l="l"/>
              <a:pathLst>
                <a:path h="13747355" w="25925701">
                  <a:moveTo>
                    <a:pt x="0" y="0"/>
                  </a:moveTo>
                  <a:lnTo>
                    <a:pt x="25925701" y="0"/>
                  </a:lnTo>
                  <a:lnTo>
                    <a:pt x="25925701" y="13747355"/>
                  </a:lnTo>
                  <a:lnTo>
                    <a:pt x="0" y="13747355"/>
                  </a:lnTo>
                  <a:close/>
                </a:path>
              </a:pathLst>
            </a:custGeom>
            <a:solidFill>
              <a:srgbClr val="000000">
                <a:alpha val="0"/>
              </a:srgbClr>
            </a:solidFill>
          </p:spPr>
        </p:sp>
        <p:sp>
          <p:nvSpPr>
            <p:cNvPr name="TextBox 15" id="15"/>
            <p:cNvSpPr txBox="true"/>
            <p:nvPr/>
          </p:nvSpPr>
          <p:spPr>
            <a:xfrm>
              <a:off x="0" y="-285750"/>
              <a:ext cx="25925700" cy="14033105"/>
            </a:xfrm>
            <a:prstGeom prst="rect">
              <a:avLst/>
            </a:prstGeom>
          </p:spPr>
          <p:txBody>
            <a:bodyPr anchor="t" rtlCol="false" tIns="0" lIns="0" bIns="0" rIns="0"/>
            <a:lstStyle/>
            <a:p>
              <a:pPr algn="l">
                <a:lnSpc>
                  <a:spcPts val="6999"/>
                </a:lnSpc>
              </a:pPr>
            </a:p>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Audio2Art allows users to generate unique artworks by simply providing a voice description.</a:t>
              </a:r>
            </a:p>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For instance, an artist can describe a scene or concept in detail, and Audio2Art will produce a corresponding image that captures the essence of the spoken words. </a:t>
              </a:r>
            </a:p>
            <a:p>
              <a:pPr algn="l" marL="863599" indent="-431800" lvl="1">
                <a:lnSpc>
                  <a:spcPts val="6999"/>
                </a:lnSpc>
                <a:buFont typeface="Arial"/>
                <a:buChar char="•"/>
              </a:pPr>
              <a:r>
                <a:rPr lang="en-US" sz="3999">
                  <a:solidFill>
                    <a:srgbClr val="2B2C30"/>
                  </a:solidFill>
                  <a:latin typeface="Times New Roman"/>
                  <a:ea typeface="Times New Roman"/>
                  <a:cs typeface="Times New Roman"/>
                  <a:sym typeface="Times New Roman"/>
                </a:rPr>
                <a:t>This feature enables artists to explore new creative avenues, save time on initial sketches, and focus on refining their artwork. By automating the conversion of audio descriptions to visual art, Audio2Art enhances the creative process and expands artistic possibilities.</a:t>
              </a:r>
            </a:p>
            <a:p>
              <a:pPr algn="l">
                <a:lnSpc>
                  <a:spcPts val="6999"/>
                </a:lnSpc>
              </a:pPr>
            </a:p>
          </p:txBody>
        </p:sp>
      </p:grpSp>
      <p:grpSp>
        <p:nvGrpSpPr>
          <p:cNvPr name="Group 16" id="16"/>
          <p:cNvGrpSpPr/>
          <p:nvPr/>
        </p:nvGrpSpPr>
        <p:grpSpPr>
          <a:xfrm rot="0">
            <a:off x="-4762" y="9744704"/>
            <a:ext cx="7391750" cy="14287"/>
            <a:chOff x="0" y="0"/>
            <a:chExt cx="9855667" cy="19049"/>
          </a:xfrm>
        </p:grpSpPr>
        <p:sp>
          <p:nvSpPr>
            <p:cNvPr name="Freeform 17" id="17"/>
            <p:cNvSpPr/>
            <p:nvPr/>
          </p:nvSpPr>
          <p:spPr>
            <a:xfrm flipH="false" flipV="false" rot="0">
              <a:off x="6350" y="0"/>
              <a:ext cx="9843008" cy="19050"/>
            </a:xfrm>
            <a:custGeom>
              <a:avLst/>
              <a:gdLst/>
              <a:ahLst/>
              <a:cxnLst/>
              <a:rect r="r" b="b" t="t" l="l"/>
              <a:pathLst>
                <a:path h="19050" w="9843008">
                  <a:moveTo>
                    <a:pt x="0" y="0"/>
                  </a:moveTo>
                  <a:lnTo>
                    <a:pt x="9843008" y="6350"/>
                  </a:lnTo>
                  <a:lnTo>
                    <a:pt x="9843008" y="19050"/>
                  </a:lnTo>
                  <a:lnTo>
                    <a:pt x="0" y="12700"/>
                  </a:lnTo>
                  <a:close/>
                </a:path>
              </a:pathLst>
            </a:custGeom>
            <a:solidFill>
              <a:srgbClr val="2B2C30"/>
            </a:solidFill>
          </p:spPr>
        </p:sp>
      </p:grpSp>
      <p:grpSp>
        <p:nvGrpSpPr>
          <p:cNvPr name="Group 18" id="18"/>
          <p:cNvGrpSpPr/>
          <p:nvPr/>
        </p:nvGrpSpPr>
        <p:grpSpPr>
          <a:xfrm rot="0">
            <a:off x="11139331" y="9735180"/>
            <a:ext cx="7247000" cy="19050"/>
            <a:chOff x="0" y="0"/>
            <a:chExt cx="9662667" cy="25400"/>
          </a:xfrm>
        </p:grpSpPr>
        <p:sp>
          <p:nvSpPr>
            <p:cNvPr name="Freeform 19" id="19"/>
            <p:cNvSpPr/>
            <p:nvPr/>
          </p:nvSpPr>
          <p:spPr>
            <a:xfrm flipH="false" flipV="false" rot="0">
              <a:off x="6350" y="0"/>
              <a:ext cx="9649968" cy="25400"/>
            </a:xfrm>
            <a:custGeom>
              <a:avLst/>
              <a:gdLst/>
              <a:ahLst/>
              <a:cxnLst/>
              <a:rect r="r" b="b" t="t" l="l"/>
              <a:pathLst>
                <a:path h="25400" w="9649968">
                  <a:moveTo>
                    <a:pt x="0" y="0"/>
                  </a:moveTo>
                  <a:lnTo>
                    <a:pt x="9649968" y="12700"/>
                  </a:lnTo>
                  <a:lnTo>
                    <a:pt x="9649968" y="25400"/>
                  </a:lnTo>
                  <a:lnTo>
                    <a:pt x="0" y="12700"/>
                  </a:lnTo>
                  <a:close/>
                </a:path>
              </a:pathLst>
            </a:custGeom>
            <a:solidFill>
              <a:srgbClr val="2B2C30"/>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sp>
        <p:nvSpPr>
          <p:cNvPr name="TextBox 2" id="2"/>
          <p:cNvSpPr txBox="true"/>
          <p:nvPr/>
        </p:nvSpPr>
        <p:spPr>
          <a:xfrm rot="0">
            <a:off x="4635300" y="866775"/>
            <a:ext cx="8419829" cy="1014730"/>
          </a:xfrm>
          <a:prstGeom prst="rect">
            <a:avLst/>
          </a:prstGeom>
        </p:spPr>
        <p:txBody>
          <a:bodyPr anchor="t" rtlCol="false" tIns="0" lIns="0" bIns="0" rIns="0">
            <a:spAutoFit/>
          </a:bodyPr>
          <a:lstStyle/>
          <a:p>
            <a:pPr algn="ctr">
              <a:lnSpc>
                <a:spcPts val="7280"/>
              </a:lnSpc>
              <a:spcBef>
                <a:spcPct val="0"/>
              </a:spcBef>
            </a:pPr>
            <a:r>
              <a:rPr lang="en-US" sz="5600">
                <a:solidFill>
                  <a:srgbClr val="000000"/>
                </a:solidFill>
                <a:latin typeface="Times New Roman"/>
                <a:ea typeface="Times New Roman"/>
                <a:cs typeface="Times New Roman"/>
                <a:sym typeface="Times New Roman"/>
              </a:rPr>
              <a:t>TECH STACK</a:t>
            </a:r>
          </a:p>
        </p:txBody>
      </p:sp>
      <p:sp>
        <p:nvSpPr>
          <p:cNvPr name="TextBox 3" id="3"/>
          <p:cNvSpPr txBox="true"/>
          <p:nvPr/>
        </p:nvSpPr>
        <p:spPr>
          <a:xfrm rot="0">
            <a:off x="1194923" y="1718490"/>
            <a:ext cx="12553392" cy="4819611"/>
          </a:xfrm>
          <a:prstGeom prst="rect">
            <a:avLst/>
          </a:prstGeom>
        </p:spPr>
        <p:txBody>
          <a:bodyPr anchor="t" rtlCol="false" tIns="0" lIns="0" bIns="0" rIns="0">
            <a:spAutoFit/>
          </a:bodyPr>
          <a:lstStyle/>
          <a:p>
            <a:pPr algn="l">
              <a:lnSpc>
                <a:spcPts val="4717"/>
              </a:lnSpc>
            </a:pPr>
            <a:r>
              <a:rPr lang="en-US" sz="3629" b="true">
                <a:solidFill>
                  <a:srgbClr val="000000"/>
                </a:solidFill>
                <a:latin typeface="Times New Roman Bold"/>
                <a:ea typeface="Times New Roman Bold"/>
                <a:cs typeface="Times New Roman Bold"/>
                <a:sym typeface="Times New Roman Bold"/>
              </a:rPr>
              <a:t>Frontend:</a:t>
            </a:r>
          </a:p>
          <a:p>
            <a:pPr algn="l">
              <a:lnSpc>
                <a:spcPts val="4717"/>
              </a:lnSpc>
            </a:pPr>
            <a:r>
              <a:rPr lang="en-US" sz="3629" b="true">
                <a:solidFill>
                  <a:srgbClr val="000000"/>
                </a:solidFill>
                <a:latin typeface="Times New Roman Bold"/>
                <a:ea typeface="Times New Roman Bold"/>
                <a:cs typeface="Times New Roman Bold"/>
                <a:sym typeface="Times New Roman Bold"/>
              </a:rPr>
              <a:t>        </a:t>
            </a:r>
            <a:r>
              <a:rPr lang="en-US" sz="3629">
                <a:solidFill>
                  <a:srgbClr val="000000"/>
                </a:solidFill>
                <a:latin typeface="Times New Roman"/>
                <a:ea typeface="Times New Roman"/>
                <a:cs typeface="Times New Roman"/>
                <a:sym typeface="Times New Roman"/>
              </a:rPr>
              <a:t>HTML, CSS, JavaScript</a:t>
            </a:r>
          </a:p>
          <a:p>
            <a:pPr algn="l">
              <a:lnSpc>
                <a:spcPts val="4717"/>
              </a:lnSpc>
            </a:pPr>
            <a:r>
              <a:rPr lang="en-US" sz="3629" b="true">
                <a:solidFill>
                  <a:srgbClr val="000000"/>
                </a:solidFill>
                <a:latin typeface="Times New Roman Bold"/>
                <a:ea typeface="Times New Roman Bold"/>
                <a:cs typeface="Times New Roman Bold"/>
                <a:sym typeface="Times New Roman Bold"/>
              </a:rPr>
              <a:t>Programming Language:</a:t>
            </a:r>
          </a:p>
          <a:p>
            <a:pPr algn="l">
              <a:lnSpc>
                <a:spcPts val="4717"/>
              </a:lnSpc>
            </a:pPr>
            <a:r>
              <a:rPr lang="en-US" sz="3629">
                <a:solidFill>
                  <a:srgbClr val="000000"/>
                </a:solidFill>
                <a:latin typeface="Times New Roman"/>
                <a:ea typeface="Times New Roman"/>
                <a:cs typeface="Times New Roman"/>
                <a:sym typeface="Times New Roman"/>
              </a:rPr>
              <a:t>        Python</a:t>
            </a:r>
          </a:p>
          <a:p>
            <a:pPr algn="l">
              <a:lnSpc>
                <a:spcPts val="4717"/>
              </a:lnSpc>
            </a:pPr>
            <a:r>
              <a:rPr lang="en-US" sz="3629" b="true">
                <a:solidFill>
                  <a:srgbClr val="000000"/>
                </a:solidFill>
                <a:latin typeface="Times New Roman Bold"/>
                <a:ea typeface="Times New Roman Bold"/>
                <a:cs typeface="Times New Roman Bold"/>
                <a:sym typeface="Times New Roman Bold"/>
              </a:rPr>
              <a:t>Models:</a:t>
            </a:r>
          </a:p>
          <a:p>
            <a:pPr algn="l">
              <a:lnSpc>
                <a:spcPts val="4717"/>
              </a:lnSpc>
            </a:pPr>
            <a:r>
              <a:rPr lang="en-US" sz="3629">
                <a:solidFill>
                  <a:srgbClr val="000000"/>
                </a:solidFill>
                <a:latin typeface="Times New Roman"/>
                <a:ea typeface="Times New Roman"/>
                <a:cs typeface="Times New Roman"/>
                <a:sym typeface="Times New Roman"/>
              </a:rPr>
              <a:t>       Web Speech API, Diffusion for Image Recognition</a:t>
            </a:r>
          </a:p>
          <a:p>
            <a:pPr algn="l">
              <a:lnSpc>
                <a:spcPts val="4717"/>
              </a:lnSpc>
            </a:pPr>
            <a:r>
              <a:rPr lang="en-US" sz="3629" b="true">
                <a:solidFill>
                  <a:srgbClr val="000000"/>
                </a:solidFill>
                <a:latin typeface="Times New Roman Bold"/>
                <a:ea typeface="Times New Roman Bold"/>
                <a:cs typeface="Times New Roman Bold"/>
                <a:sym typeface="Times New Roman Bold"/>
              </a:rPr>
              <a:t>Backend:</a:t>
            </a:r>
          </a:p>
          <a:p>
            <a:pPr algn="l">
              <a:lnSpc>
                <a:spcPts val="4717"/>
              </a:lnSpc>
              <a:spcBef>
                <a:spcPct val="0"/>
              </a:spcBef>
            </a:pPr>
            <a:r>
              <a:rPr lang="en-US" b="true" sz="3629">
                <a:solidFill>
                  <a:srgbClr val="000000"/>
                </a:solidFill>
                <a:latin typeface="Times New Roman Bold"/>
                <a:ea typeface="Times New Roman Bold"/>
                <a:cs typeface="Times New Roman Bold"/>
                <a:sym typeface="Times New Roman Bold"/>
              </a:rPr>
              <a:t>        </a:t>
            </a:r>
            <a:r>
              <a:rPr lang="en-US" sz="3629">
                <a:solidFill>
                  <a:srgbClr val="000000"/>
                </a:solidFill>
                <a:latin typeface="Times New Roman"/>
                <a:ea typeface="Times New Roman"/>
                <a:cs typeface="Times New Roman"/>
                <a:sym typeface="Times New Roman"/>
              </a:rPr>
              <a:t>Flask</a:t>
            </a:r>
          </a:p>
        </p:txBody>
      </p:sp>
      <p:sp>
        <p:nvSpPr>
          <p:cNvPr name="Freeform 4" id="4"/>
          <p:cNvSpPr/>
          <p:nvPr/>
        </p:nvSpPr>
        <p:spPr>
          <a:xfrm flipH="false" flipV="false" rot="0">
            <a:off x="971550" y="6630757"/>
            <a:ext cx="16230600" cy="2627543"/>
          </a:xfrm>
          <a:custGeom>
            <a:avLst/>
            <a:gdLst/>
            <a:ahLst/>
            <a:cxnLst/>
            <a:rect r="r" b="b" t="t" l="l"/>
            <a:pathLst>
              <a:path h="2627543" w="16230600">
                <a:moveTo>
                  <a:pt x="0" y="0"/>
                </a:moveTo>
                <a:lnTo>
                  <a:pt x="16230600" y="0"/>
                </a:lnTo>
                <a:lnTo>
                  <a:pt x="16230600" y="2627543"/>
                </a:lnTo>
                <a:lnTo>
                  <a:pt x="0" y="2627543"/>
                </a:lnTo>
                <a:lnTo>
                  <a:pt x="0" y="0"/>
                </a:lnTo>
                <a:close/>
              </a:path>
            </a:pathLst>
          </a:custGeom>
          <a:blipFill>
            <a:blip r:embed="rId2"/>
            <a:stretch>
              <a:fillRect l="0" t="-21808" r="0" b="-21808"/>
            </a:stretch>
          </a:blipFill>
        </p:spPr>
      </p:sp>
      <p:sp>
        <p:nvSpPr>
          <p:cNvPr name="TextBox 5" id="5"/>
          <p:cNvSpPr txBox="true"/>
          <p:nvPr/>
        </p:nvSpPr>
        <p:spPr>
          <a:xfrm rot="0">
            <a:off x="9086850" y="4457700"/>
            <a:ext cx="114300" cy="28575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Arimo"/>
                <a:ea typeface="Arimo"/>
                <a:cs typeface="Arimo"/>
                <a:sym typeface="Arimo"/>
              </a:rPr>
              <a:t>z</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DCD3CC"/>
        </a:solidFill>
      </p:bgPr>
    </p:bg>
    <p:spTree>
      <p:nvGrpSpPr>
        <p:cNvPr id="1" name=""/>
        <p:cNvGrpSpPr/>
        <p:nvPr/>
      </p:nvGrpSpPr>
      <p:grpSpPr>
        <a:xfrm>
          <a:off x="0" y="0"/>
          <a:ext cx="0" cy="0"/>
          <a:chOff x="0" y="0"/>
          <a:chExt cx="0" cy="0"/>
        </a:xfrm>
      </p:grpSpPr>
      <p:sp>
        <p:nvSpPr>
          <p:cNvPr name="TextBox 2" id="2"/>
          <p:cNvSpPr txBox="true"/>
          <p:nvPr/>
        </p:nvSpPr>
        <p:spPr>
          <a:xfrm rot="0">
            <a:off x="5970495" y="499745"/>
            <a:ext cx="5806688" cy="953135"/>
          </a:xfrm>
          <a:prstGeom prst="rect">
            <a:avLst/>
          </a:prstGeom>
        </p:spPr>
        <p:txBody>
          <a:bodyPr anchor="t" rtlCol="false" tIns="0" lIns="0" bIns="0" rIns="0">
            <a:spAutoFit/>
          </a:bodyPr>
          <a:lstStyle/>
          <a:p>
            <a:pPr algn="ctr">
              <a:lnSpc>
                <a:spcPts val="7840"/>
              </a:lnSpc>
              <a:spcBef>
                <a:spcPct val="0"/>
              </a:spcBef>
            </a:pPr>
            <a:r>
              <a:rPr lang="en-US" b="true" sz="5600" spc="26">
                <a:solidFill>
                  <a:srgbClr val="000000"/>
                </a:solidFill>
                <a:latin typeface="Playfair Display Bold"/>
                <a:ea typeface="Playfair Display Bold"/>
                <a:cs typeface="Playfair Display Bold"/>
                <a:sym typeface="Playfair Display Bold"/>
              </a:rPr>
              <a:t>Target Users</a:t>
            </a:r>
          </a:p>
        </p:txBody>
      </p:sp>
      <p:sp>
        <p:nvSpPr>
          <p:cNvPr name="TextBox 3" id="3"/>
          <p:cNvSpPr txBox="true"/>
          <p:nvPr/>
        </p:nvSpPr>
        <p:spPr>
          <a:xfrm rot="0">
            <a:off x="740529" y="1987440"/>
            <a:ext cx="16244694" cy="7484745"/>
          </a:xfrm>
          <a:prstGeom prst="rect">
            <a:avLst/>
          </a:prstGeom>
        </p:spPr>
        <p:txBody>
          <a:bodyPr anchor="t" rtlCol="false" tIns="0" lIns="0" bIns="0" rIns="0">
            <a:spAutoFit/>
          </a:bodyPr>
          <a:lstStyle/>
          <a:p>
            <a:pPr algn="ctr" marL="906780" indent="-453390" lvl="1">
              <a:lnSpc>
                <a:spcPts val="5880"/>
              </a:lnSpc>
              <a:buFont typeface="Arial"/>
              <a:buChar char="•"/>
            </a:pPr>
            <a:r>
              <a:rPr lang="en-US" b="true" sz="4200" spc="19">
                <a:solidFill>
                  <a:srgbClr val="000000"/>
                </a:solidFill>
                <a:latin typeface="Times New Roman Bold"/>
                <a:ea typeface="Times New Roman Bold"/>
                <a:cs typeface="Times New Roman Bold"/>
                <a:sym typeface="Times New Roman Bold"/>
              </a:rPr>
              <a:t>Artists &amp; Designers</a:t>
            </a:r>
            <a:r>
              <a:rPr lang="en-US" sz="4200" spc="19">
                <a:solidFill>
                  <a:srgbClr val="000000"/>
                </a:solidFill>
                <a:latin typeface="Times New Roman"/>
                <a:ea typeface="Times New Roman"/>
                <a:cs typeface="Times New Roman"/>
                <a:sym typeface="Times New Roman"/>
              </a:rPr>
              <a:t> Generate unique visuals inspired by sound for digital and print media.</a:t>
            </a:r>
          </a:p>
          <a:p>
            <a:pPr algn="ctr" marL="906780" indent="-453390" lvl="1">
              <a:lnSpc>
                <a:spcPts val="5880"/>
              </a:lnSpc>
              <a:buFont typeface="Arial"/>
              <a:buChar char="•"/>
            </a:pPr>
            <a:r>
              <a:rPr lang="en-US" sz="4200" spc="19">
                <a:solidFill>
                  <a:srgbClr val="000000"/>
                </a:solidFill>
                <a:latin typeface="Times New Roman"/>
                <a:ea typeface="Times New Roman"/>
                <a:cs typeface="Times New Roman"/>
                <a:sym typeface="Times New Roman"/>
              </a:rPr>
              <a:t> </a:t>
            </a:r>
            <a:r>
              <a:rPr lang="en-US" b="true" sz="4200" spc="19">
                <a:solidFill>
                  <a:srgbClr val="000000"/>
                </a:solidFill>
                <a:latin typeface="Times New Roman Bold"/>
                <a:ea typeface="Times New Roman Bold"/>
                <a:cs typeface="Times New Roman Bold"/>
                <a:sym typeface="Times New Roman Bold"/>
              </a:rPr>
              <a:t>Musicians &amp; Producers</a:t>
            </a:r>
            <a:r>
              <a:rPr lang="en-US" sz="4200" spc="19">
                <a:solidFill>
                  <a:srgbClr val="000000"/>
                </a:solidFill>
                <a:latin typeface="Times New Roman"/>
                <a:ea typeface="Times New Roman"/>
                <a:cs typeface="Times New Roman"/>
                <a:sym typeface="Times New Roman"/>
              </a:rPr>
              <a:t> Create stunning artwork for album covers, music videos, and promotional content.</a:t>
            </a:r>
          </a:p>
          <a:p>
            <a:pPr algn="ctr" marL="906780" indent="-453390" lvl="1">
              <a:lnSpc>
                <a:spcPts val="5880"/>
              </a:lnSpc>
              <a:buFont typeface="Arial"/>
              <a:buChar char="•"/>
            </a:pPr>
            <a:r>
              <a:rPr lang="en-US" b="true" sz="4200" spc="16">
                <a:solidFill>
                  <a:srgbClr val="000000"/>
                </a:solidFill>
                <a:latin typeface="Times New Roman Bold"/>
                <a:ea typeface="Times New Roman Bold"/>
                <a:cs typeface="Times New Roman Bold"/>
                <a:sym typeface="Times New Roman Bold"/>
              </a:rPr>
              <a:t>Podcasters &amp; Voice Artists</a:t>
            </a:r>
            <a:r>
              <a:rPr lang="en-US" sz="4200" spc="16">
                <a:solidFill>
                  <a:srgbClr val="000000"/>
                </a:solidFill>
                <a:latin typeface="Times New Roman"/>
                <a:ea typeface="Times New Roman"/>
                <a:cs typeface="Times New Roman"/>
                <a:sym typeface="Times New Roman"/>
              </a:rPr>
              <a:t> Turn spoken words into artistic visuals for branding and marketing.</a:t>
            </a:r>
          </a:p>
          <a:p>
            <a:pPr algn="ctr" marL="906780" indent="-453390" lvl="1">
              <a:lnSpc>
                <a:spcPts val="5880"/>
              </a:lnSpc>
              <a:buFont typeface="Arial"/>
              <a:buChar char="•"/>
            </a:pPr>
            <a:r>
              <a:rPr lang="en-US" b="true" sz="4200" spc="16">
                <a:solidFill>
                  <a:srgbClr val="000000"/>
                </a:solidFill>
                <a:latin typeface="Times New Roman Bold"/>
                <a:ea typeface="Times New Roman Bold"/>
                <a:cs typeface="Times New Roman Bold"/>
                <a:sym typeface="Times New Roman Bold"/>
              </a:rPr>
              <a:t>Content Creators &amp; Streamers</a:t>
            </a:r>
            <a:r>
              <a:rPr lang="en-US" sz="4200" spc="16">
                <a:solidFill>
                  <a:srgbClr val="000000"/>
                </a:solidFill>
                <a:latin typeface="Times New Roman"/>
                <a:ea typeface="Times New Roman"/>
                <a:cs typeface="Times New Roman"/>
                <a:sym typeface="Times New Roman"/>
              </a:rPr>
              <a:t> Enhance videos and live streams with AI-generated sound-based visuals.</a:t>
            </a:r>
          </a:p>
          <a:p>
            <a:pPr algn="ctr" marL="906780" indent="-453390" lvl="1">
              <a:lnSpc>
                <a:spcPts val="5880"/>
              </a:lnSpc>
              <a:spcBef>
                <a:spcPct val="0"/>
              </a:spcBef>
              <a:buFont typeface="Arial"/>
              <a:buChar char="•"/>
            </a:pPr>
            <a:r>
              <a:rPr lang="en-US" b="true" sz="4200" spc="19">
                <a:solidFill>
                  <a:srgbClr val="000000"/>
                </a:solidFill>
                <a:latin typeface="Times New Roman Bold"/>
                <a:ea typeface="Times New Roman Bold"/>
                <a:cs typeface="Times New Roman Bold"/>
                <a:sym typeface="Times New Roman Bold"/>
              </a:rPr>
              <a:t>Event Organizers &amp; DJs </a:t>
            </a:r>
            <a:r>
              <a:rPr lang="en-US" sz="4200" spc="19">
                <a:solidFill>
                  <a:srgbClr val="000000"/>
                </a:solidFill>
                <a:latin typeface="Times New Roman"/>
                <a:ea typeface="Times New Roman"/>
                <a:cs typeface="Times New Roman"/>
                <a:sym typeface="Times New Roman"/>
              </a:rPr>
              <a:t>Design immersive visuals that sync with live performances.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grpSp>
        <p:nvGrpSpPr>
          <p:cNvPr name="Group 2" id="2"/>
          <p:cNvGrpSpPr/>
          <p:nvPr/>
        </p:nvGrpSpPr>
        <p:grpSpPr>
          <a:xfrm rot="0">
            <a:off x="15826917" y="6998082"/>
            <a:ext cx="906590" cy="1022604"/>
            <a:chOff x="0" y="0"/>
            <a:chExt cx="1208786" cy="1363472"/>
          </a:xfrm>
        </p:grpSpPr>
        <p:sp>
          <p:nvSpPr>
            <p:cNvPr name="Freeform 3" id="3"/>
            <p:cNvSpPr/>
            <p:nvPr/>
          </p:nvSpPr>
          <p:spPr>
            <a:xfrm flipH="false" flipV="false" rot="0">
              <a:off x="0" y="0"/>
              <a:ext cx="1208786" cy="1363472"/>
            </a:xfrm>
            <a:custGeom>
              <a:avLst/>
              <a:gdLst/>
              <a:ahLst/>
              <a:cxnLst/>
              <a:rect r="r" b="b" t="t" l="l"/>
              <a:pathLst>
                <a:path h="1363472" w="1208786">
                  <a:moveTo>
                    <a:pt x="602234" y="0"/>
                  </a:moveTo>
                  <a:lnTo>
                    <a:pt x="1207643" y="341630"/>
                  </a:lnTo>
                  <a:cubicBezTo>
                    <a:pt x="1208786" y="569976"/>
                    <a:pt x="1205865" y="796671"/>
                    <a:pt x="1207008" y="1025017"/>
                  </a:cubicBezTo>
                  <a:lnTo>
                    <a:pt x="603885" y="1363472"/>
                  </a:lnTo>
                  <a:lnTo>
                    <a:pt x="0" y="1025017"/>
                  </a:lnTo>
                  <a:lnTo>
                    <a:pt x="0" y="343281"/>
                  </a:lnTo>
                  <a:lnTo>
                    <a:pt x="602234" y="0"/>
                  </a:lnTo>
                  <a:close/>
                </a:path>
              </a:pathLst>
            </a:custGeom>
            <a:solidFill>
              <a:srgbClr val="DCD3CC"/>
            </a:solidFill>
          </p:spPr>
        </p:sp>
      </p:grpSp>
      <p:grpSp>
        <p:nvGrpSpPr>
          <p:cNvPr name="Group 4" id="4"/>
          <p:cNvGrpSpPr/>
          <p:nvPr/>
        </p:nvGrpSpPr>
        <p:grpSpPr>
          <a:xfrm rot="0">
            <a:off x="16882694" y="9353550"/>
            <a:ext cx="505008" cy="475298"/>
            <a:chOff x="0" y="0"/>
            <a:chExt cx="673344" cy="633731"/>
          </a:xfrm>
        </p:grpSpPr>
        <p:sp>
          <p:nvSpPr>
            <p:cNvPr name="Freeform 5" id="5"/>
            <p:cNvSpPr/>
            <p:nvPr/>
          </p:nvSpPr>
          <p:spPr>
            <a:xfrm flipH="false" flipV="false" rot="0">
              <a:off x="0" y="0"/>
              <a:ext cx="673344" cy="633731"/>
            </a:xfrm>
            <a:custGeom>
              <a:avLst/>
              <a:gdLst/>
              <a:ahLst/>
              <a:cxnLst/>
              <a:rect r="r" b="b" t="t" l="l"/>
              <a:pathLst>
                <a:path h="633731" w="673344">
                  <a:moveTo>
                    <a:pt x="0" y="0"/>
                  </a:moveTo>
                  <a:lnTo>
                    <a:pt x="673344" y="0"/>
                  </a:lnTo>
                  <a:lnTo>
                    <a:pt x="673344" y="633731"/>
                  </a:lnTo>
                  <a:lnTo>
                    <a:pt x="0" y="633731"/>
                  </a:lnTo>
                  <a:close/>
                </a:path>
              </a:pathLst>
            </a:custGeom>
            <a:solidFill>
              <a:srgbClr val="000000">
                <a:alpha val="0"/>
              </a:srgbClr>
            </a:solidFill>
          </p:spPr>
        </p:sp>
        <p:sp>
          <p:nvSpPr>
            <p:cNvPr name="TextBox 6" id="6"/>
            <p:cNvSpPr txBox="true"/>
            <p:nvPr/>
          </p:nvSpPr>
          <p:spPr>
            <a:xfrm>
              <a:off x="0" y="-19050"/>
              <a:ext cx="673344" cy="652781"/>
            </a:xfrm>
            <a:prstGeom prst="rect">
              <a:avLst/>
            </a:prstGeom>
          </p:spPr>
          <p:txBody>
            <a:bodyPr anchor="t" rtlCol="false" tIns="0" lIns="0" bIns="0" rIns="0"/>
            <a:lstStyle/>
            <a:p>
              <a:pPr algn="ctr">
                <a:lnSpc>
                  <a:spcPts val="2160"/>
                </a:lnSpc>
              </a:pPr>
              <a:r>
                <a:rPr lang="en-US" sz="1800">
                  <a:solidFill>
                    <a:srgbClr val="0F253E"/>
                  </a:solidFill>
                  <a:latin typeface="Arimo"/>
                  <a:ea typeface="Arimo"/>
                  <a:cs typeface="Arimo"/>
                  <a:sym typeface="Arimo"/>
                </a:rPr>
                <a:t>6</a:t>
              </a:r>
            </a:p>
          </p:txBody>
        </p:sp>
      </p:grpSp>
      <p:grpSp>
        <p:nvGrpSpPr>
          <p:cNvPr name="Group 7" id="7"/>
          <p:cNvGrpSpPr/>
          <p:nvPr/>
        </p:nvGrpSpPr>
        <p:grpSpPr>
          <a:xfrm rot="0">
            <a:off x="1028689" y="923925"/>
            <a:ext cx="16230600" cy="1013079"/>
            <a:chOff x="0" y="0"/>
            <a:chExt cx="21640800" cy="1350772"/>
          </a:xfrm>
        </p:grpSpPr>
        <p:sp>
          <p:nvSpPr>
            <p:cNvPr name="Freeform 8" id="8"/>
            <p:cNvSpPr/>
            <p:nvPr/>
          </p:nvSpPr>
          <p:spPr>
            <a:xfrm flipH="false" flipV="false" rot="0">
              <a:off x="0" y="0"/>
              <a:ext cx="21640800" cy="1350772"/>
            </a:xfrm>
            <a:custGeom>
              <a:avLst/>
              <a:gdLst/>
              <a:ahLst/>
              <a:cxnLst/>
              <a:rect r="r" b="b" t="t" l="l"/>
              <a:pathLst>
                <a:path h="1350772" w="21640800">
                  <a:moveTo>
                    <a:pt x="0" y="0"/>
                  </a:moveTo>
                  <a:lnTo>
                    <a:pt x="21640800" y="0"/>
                  </a:lnTo>
                  <a:lnTo>
                    <a:pt x="21640800" y="1350772"/>
                  </a:lnTo>
                  <a:lnTo>
                    <a:pt x="0" y="1350772"/>
                  </a:lnTo>
                  <a:close/>
                </a:path>
              </a:pathLst>
            </a:custGeom>
            <a:solidFill>
              <a:srgbClr val="000000">
                <a:alpha val="0"/>
              </a:srgbClr>
            </a:solidFill>
          </p:spPr>
        </p:sp>
        <p:sp>
          <p:nvSpPr>
            <p:cNvPr name="TextBox 9" id="9"/>
            <p:cNvSpPr txBox="true"/>
            <p:nvPr/>
          </p:nvSpPr>
          <p:spPr>
            <a:xfrm>
              <a:off x="0" y="-200025"/>
              <a:ext cx="21640800" cy="1550797"/>
            </a:xfrm>
            <a:prstGeom prst="rect">
              <a:avLst/>
            </a:prstGeom>
          </p:spPr>
          <p:txBody>
            <a:bodyPr anchor="t" rtlCol="false" tIns="0" lIns="0" bIns="0" rIns="0"/>
            <a:lstStyle/>
            <a:p>
              <a:pPr algn="l">
                <a:lnSpc>
                  <a:spcPts val="7279"/>
                </a:lnSpc>
              </a:pPr>
              <a:r>
                <a:rPr lang="en-US" b="true" sz="5199" spc="311">
                  <a:solidFill>
                    <a:srgbClr val="2B2C30"/>
                  </a:solidFill>
                  <a:latin typeface="Times New Roman Bold"/>
                  <a:ea typeface="Times New Roman Bold"/>
                  <a:cs typeface="Times New Roman Bold"/>
                  <a:sym typeface="Times New Roman Bold"/>
                </a:rPr>
                <a:t>VIDEO EXPLANATION:</a:t>
              </a:r>
            </a:p>
          </p:txBody>
        </p:sp>
      </p:grpSp>
      <p:grpSp>
        <p:nvGrpSpPr>
          <p:cNvPr name="Group 10" id="10"/>
          <p:cNvGrpSpPr/>
          <p:nvPr/>
        </p:nvGrpSpPr>
        <p:grpSpPr>
          <a:xfrm rot="0">
            <a:off x="-4762" y="9744704"/>
            <a:ext cx="7391750" cy="14287"/>
            <a:chOff x="0" y="0"/>
            <a:chExt cx="9855667" cy="19049"/>
          </a:xfrm>
        </p:grpSpPr>
        <p:sp>
          <p:nvSpPr>
            <p:cNvPr name="Freeform 11" id="11"/>
            <p:cNvSpPr/>
            <p:nvPr/>
          </p:nvSpPr>
          <p:spPr>
            <a:xfrm flipH="false" flipV="false" rot="0">
              <a:off x="6350" y="0"/>
              <a:ext cx="9843008" cy="19050"/>
            </a:xfrm>
            <a:custGeom>
              <a:avLst/>
              <a:gdLst/>
              <a:ahLst/>
              <a:cxnLst/>
              <a:rect r="r" b="b" t="t" l="l"/>
              <a:pathLst>
                <a:path h="19050" w="9843008">
                  <a:moveTo>
                    <a:pt x="0" y="0"/>
                  </a:moveTo>
                  <a:lnTo>
                    <a:pt x="9843008" y="6350"/>
                  </a:lnTo>
                  <a:lnTo>
                    <a:pt x="9843008" y="19050"/>
                  </a:lnTo>
                  <a:lnTo>
                    <a:pt x="0" y="12700"/>
                  </a:lnTo>
                  <a:close/>
                </a:path>
              </a:pathLst>
            </a:custGeom>
            <a:solidFill>
              <a:srgbClr val="2B2C30"/>
            </a:solidFill>
          </p:spPr>
        </p:sp>
      </p:grpSp>
      <p:grpSp>
        <p:nvGrpSpPr>
          <p:cNvPr name="Group 12" id="12"/>
          <p:cNvGrpSpPr/>
          <p:nvPr/>
        </p:nvGrpSpPr>
        <p:grpSpPr>
          <a:xfrm rot="0">
            <a:off x="11139331" y="9735180"/>
            <a:ext cx="7247000" cy="19050"/>
            <a:chOff x="0" y="0"/>
            <a:chExt cx="9662667" cy="25400"/>
          </a:xfrm>
        </p:grpSpPr>
        <p:sp>
          <p:nvSpPr>
            <p:cNvPr name="Freeform 13" id="13"/>
            <p:cNvSpPr/>
            <p:nvPr/>
          </p:nvSpPr>
          <p:spPr>
            <a:xfrm flipH="false" flipV="false" rot="0">
              <a:off x="6350" y="0"/>
              <a:ext cx="9649968" cy="25400"/>
            </a:xfrm>
            <a:custGeom>
              <a:avLst/>
              <a:gdLst/>
              <a:ahLst/>
              <a:cxnLst/>
              <a:rect r="r" b="b" t="t" l="l"/>
              <a:pathLst>
                <a:path h="25400" w="9649968">
                  <a:moveTo>
                    <a:pt x="0" y="0"/>
                  </a:moveTo>
                  <a:lnTo>
                    <a:pt x="9649968" y="12700"/>
                  </a:lnTo>
                  <a:lnTo>
                    <a:pt x="9649968" y="25400"/>
                  </a:lnTo>
                  <a:lnTo>
                    <a:pt x="0" y="12700"/>
                  </a:lnTo>
                  <a:close/>
                </a:path>
              </a:pathLst>
            </a:custGeom>
            <a:solidFill>
              <a:srgbClr val="2B2C30"/>
            </a:solidFill>
          </p:spPr>
        </p:sp>
      </p:grpSp>
      <p:sp>
        <p:nvSpPr>
          <p:cNvPr name="Freeform 14" id="14"/>
          <p:cNvSpPr/>
          <p:nvPr/>
        </p:nvSpPr>
        <p:spPr>
          <a:xfrm flipH="false" flipV="false" rot="0">
            <a:off x="15772873" y="7704932"/>
            <a:ext cx="2529414" cy="2596357"/>
          </a:xfrm>
          <a:custGeom>
            <a:avLst/>
            <a:gdLst/>
            <a:ahLst/>
            <a:cxnLst/>
            <a:rect r="r" b="b" t="t" l="l"/>
            <a:pathLst>
              <a:path h="2596357" w="2529414">
                <a:moveTo>
                  <a:pt x="0" y="0"/>
                </a:moveTo>
                <a:lnTo>
                  <a:pt x="2529414" y="0"/>
                </a:lnTo>
                <a:lnTo>
                  <a:pt x="2529414" y="2596357"/>
                </a:lnTo>
                <a:lnTo>
                  <a:pt x="0" y="2596357"/>
                </a:lnTo>
                <a:lnTo>
                  <a:pt x="0" y="0"/>
                </a:lnTo>
                <a:close/>
              </a:path>
            </a:pathLst>
          </a:custGeom>
          <a:blipFill>
            <a:blip r:embed="rId2">
              <a:extLst>
                <a:ext uri="{96DAC541-7B7A-43D3-8B79-37D633B846F1}">
                  <asvg:svgBlip xmlns:asvg="http://schemas.microsoft.com/office/drawing/2016/SVG/main" r:embed="rId3"/>
                </a:ext>
              </a:extLst>
            </a:blip>
            <a:stretch>
              <a:fillRect l="-7" t="0" r="-7" b="0"/>
            </a:stretch>
          </a:blipFill>
        </p:spPr>
      </p:sp>
      <p:grpSp>
        <p:nvGrpSpPr>
          <p:cNvPr name="Group 15" id="15"/>
          <p:cNvGrpSpPr/>
          <p:nvPr/>
        </p:nvGrpSpPr>
        <p:grpSpPr>
          <a:xfrm rot="0">
            <a:off x="15265927" y="8020695"/>
            <a:ext cx="1122807" cy="1284542"/>
            <a:chOff x="0" y="0"/>
            <a:chExt cx="1497076" cy="1712723"/>
          </a:xfrm>
        </p:grpSpPr>
        <p:sp>
          <p:nvSpPr>
            <p:cNvPr name="Freeform 16" id="16"/>
            <p:cNvSpPr/>
            <p:nvPr/>
          </p:nvSpPr>
          <p:spPr>
            <a:xfrm flipH="false" flipV="false" rot="0">
              <a:off x="0" y="0"/>
              <a:ext cx="1497076" cy="1712722"/>
            </a:xfrm>
            <a:custGeom>
              <a:avLst/>
              <a:gdLst/>
              <a:ahLst/>
              <a:cxnLst/>
              <a:rect r="r" b="b" t="t" l="l"/>
              <a:pathLst>
                <a:path h="1712722" w="1497076">
                  <a:moveTo>
                    <a:pt x="744474" y="0"/>
                  </a:moveTo>
                  <a:lnTo>
                    <a:pt x="1493012" y="429260"/>
                  </a:lnTo>
                  <a:cubicBezTo>
                    <a:pt x="1494409" y="716026"/>
                    <a:pt x="1495679" y="1002919"/>
                    <a:pt x="1497076" y="1289685"/>
                  </a:cubicBezTo>
                  <a:lnTo>
                    <a:pt x="746506" y="1712722"/>
                  </a:lnTo>
                  <a:lnTo>
                    <a:pt x="0" y="1287653"/>
                  </a:lnTo>
                  <a:lnTo>
                    <a:pt x="0" y="431292"/>
                  </a:lnTo>
                  <a:lnTo>
                    <a:pt x="744474" y="0"/>
                  </a:lnTo>
                  <a:close/>
                </a:path>
              </a:pathLst>
            </a:custGeom>
            <a:solidFill>
              <a:srgbClr val="FABE79"/>
            </a:solidFill>
          </p:spPr>
        </p:sp>
      </p:grpSp>
      <p:pic>
        <p:nvPicPr>
          <p:cNvPr name="Picture 17" id="1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7967" r="0" b="7967"/>
          <a:stretch>
            <a:fillRect/>
          </a:stretch>
        </p:blipFill>
        <p:spPr>
          <a:xfrm flipH="false" flipV="false" rot="0">
            <a:off x="1028689" y="1937004"/>
            <a:ext cx="15854005" cy="754401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7"/>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CD3CC"/>
        </a:solidFill>
      </p:bgPr>
    </p:bg>
    <p:spTree>
      <p:nvGrpSpPr>
        <p:cNvPr id="1" name=""/>
        <p:cNvGrpSpPr/>
        <p:nvPr/>
      </p:nvGrpSpPr>
      <p:grpSpPr>
        <a:xfrm>
          <a:off x="0" y="0"/>
          <a:ext cx="0" cy="0"/>
          <a:chOff x="0" y="0"/>
          <a:chExt cx="0" cy="0"/>
        </a:xfrm>
      </p:grpSpPr>
      <p:grpSp>
        <p:nvGrpSpPr>
          <p:cNvPr name="Group 2" id="2"/>
          <p:cNvGrpSpPr/>
          <p:nvPr/>
        </p:nvGrpSpPr>
        <p:grpSpPr>
          <a:xfrm rot="0">
            <a:off x="1151935" y="736650"/>
            <a:ext cx="2831497" cy="3319749"/>
            <a:chOff x="0" y="0"/>
            <a:chExt cx="3775330" cy="4426332"/>
          </a:xfrm>
        </p:grpSpPr>
        <p:sp>
          <p:nvSpPr>
            <p:cNvPr name="Freeform 3" id="3"/>
            <p:cNvSpPr/>
            <p:nvPr/>
          </p:nvSpPr>
          <p:spPr>
            <a:xfrm flipH="false" flipV="false" rot="0">
              <a:off x="0" y="0"/>
              <a:ext cx="3775329" cy="4426331"/>
            </a:xfrm>
            <a:custGeom>
              <a:avLst/>
              <a:gdLst/>
              <a:ahLst/>
              <a:cxnLst/>
              <a:rect r="r" b="b" t="t" l="l"/>
              <a:pathLst>
                <a:path h="4426331" w="3775329">
                  <a:moveTo>
                    <a:pt x="1894586" y="0"/>
                  </a:moveTo>
                  <a:lnTo>
                    <a:pt x="3429" y="1109218"/>
                  </a:lnTo>
                  <a:cubicBezTo>
                    <a:pt x="0" y="1850517"/>
                    <a:pt x="9017" y="2586609"/>
                    <a:pt x="5588" y="3327781"/>
                  </a:cubicBezTo>
                  <a:lnTo>
                    <a:pt x="1889379" y="4426331"/>
                  </a:lnTo>
                  <a:lnTo>
                    <a:pt x="3775329" y="3327654"/>
                  </a:lnTo>
                  <a:lnTo>
                    <a:pt x="3775329" y="1114425"/>
                  </a:lnTo>
                  <a:lnTo>
                    <a:pt x="1894586" y="0"/>
                  </a:lnTo>
                  <a:close/>
                </a:path>
              </a:pathLst>
            </a:custGeom>
            <a:solidFill>
              <a:srgbClr val="FABE79"/>
            </a:solidFill>
          </p:spPr>
        </p:sp>
      </p:grpSp>
      <p:grpSp>
        <p:nvGrpSpPr>
          <p:cNvPr name="Group 4" id="4"/>
          <p:cNvGrpSpPr/>
          <p:nvPr/>
        </p:nvGrpSpPr>
        <p:grpSpPr>
          <a:xfrm rot="0">
            <a:off x="1172718" y="6086856"/>
            <a:ext cx="2831496" cy="3319749"/>
            <a:chOff x="0" y="0"/>
            <a:chExt cx="3775328" cy="4426332"/>
          </a:xfrm>
        </p:grpSpPr>
        <p:sp>
          <p:nvSpPr>
            <p:cNvPr name="Freeform 5" id="5"/>
            <p:cNvSpPr/>
            <p:nvPr/>
          </p:nvSpPr>
          <p:spPr>
            <a:xfrm flipH="false" flipV="false" rot="0">
              <a:off x="0" y="0"/>
              <a:ext cx="3775329" cy="4426331"/>
            </a:xfrm>
            <a:custGeom>
              <a:avLst/>
              <a:gdLst/>
              <a:ahLst/>
              <a:cxnLst/>
              <a:rect r="r" b="b" t="t" l="l"/>
              <a:pathLst>
                <a:path h="4426331" w="3775329">
                  <a:moveTo>
                    <a:pt x="1894586" y="0"/>
                  </a:moveTo>
                  <a:lnTo>
                    <a:pt x="3429" y="1109218"/>
                  </a:lnTo>
                  <a:cubicBezTo>
                    <a:pt x="0" y="1850517"/>
                    <a:pt x="9017" y="2586609"/>
                    <a:pt x="5588" y="3327781"/>
                  </a:cubicBezTo>
                  <a:lnTo>
                    <a:pt x="1889379" y="4426331"/>
                  </a:lnTo>
                  <a:lnTo>
                    <a:pt x="3775329" y="3327654"/>
                  </a:lnTo>
                  <a:lnTo>
                    <a:pt x="3775329" y="1114425"/>
                  </a:lnTo>
                  <a:lnTo>
                    <a:pt x="1894586" y="0"/>
                  </a:lnTo>
                  <a:close/>
                </a:path>
              </a:pathLst>
            </a:custGeom>
            <a:solidFill>
              <a:srgbClr val="DCE9F7"/>
            </a:solidFill>
          </p:spPr>
        </p:sp>
      </p:grpSp>
      <p:sp>
        <p:nvSpPr>
          <p:cNvPr name="Freeform 6" id="6"/>
          <p:cNvSpPr/>
          <p:nvPr/>
        </p:nvSpPr>
        <p:spPr>
          <a:xfrm flipH="false" flipV="false" rot="0">
            <a:off x="-14288" y="5550700"/>
            <a:ext cx="1765497" cy="2282820"/>
          </a:xfrm>
          <a:custGeom>
            <a:avLst/>
            <a:gdLst/>
            <a:ahLst/>
            <a:cxnLst/>
            <a:rect r="r" b="b" t="t" l="l"/>
            <a:pathLst>
              <a:path h="2282820" w="1765497">
                <a:moveTo>
                  <a:pt x="0" y="0"/>
                </a:moveTo>
                <a:lnTo>
                  <a:pt x="1765497" y="0"/>
                </a:lnTo>
                <a:lnTo>
                  <a:pt x="1765497" y="2282820"/>
                </a:lnTo>
                <a:lnTo>
                  <a:pt x="0" y="2282820"/>
                </a:lnTo>
                <a:lnTo>
                  <a:pt x="0" y="0"/>
                </a:lnTo>
                <a:close/>
              </a:path>
            </a:pathLst>
          </a:custGeom>
          <a:blipFill>
            <a:blip r:embed="rId2">
              <a:extLst>
                <a:ext uri="{96DAC541-7B7A-43D3-8B79-37D633B846F1}">
                  <asvg:svgBlip xmlns:asvg="http://schemas.microsoft.com/office/drawing/2016/SVG/main" r:embed="rId3"/>
                </a:ext>
              </a:extLst>
            </a:blip>
            <a:stretch>
              <a:fillRect l="-104" t="0" r="-104" b="0"/>
            </a:stretch>
          </a:blipFill>
        </p:spPr>
      </p:sp>
      <p:grpSp>
        <p:nvGrpSpPr>
          <p:cNvPr name="Group 7" id="7"/>
          <p:cNvGrpSpPr/>
          <p:nvPr/>
        </p:nvGrpSpPr>
        <p:grpSpPr>
          <a:xfrm rot="0">
            <a:off x="3329097" y="3475108"/>
            <a:ext cx="2829540" cy="3217002"/>
            <a:chOff x="0" y="0"/>
            <a:chExt cx="3772720" cy="4289336"/>
          </a:xfrm>
        </p:grpSpPr>
        <p:sp>
          <p:nvSpPr>
            <p:cNvPr name="Freeform 8" id="8" descr="Layout of website design sketches on white paper"/>
            <p:cNvSpPr/>
            <p:nvPr/>
          </p:nvSpPr>
          <p:spPr>
            <a:xfrm flipH="false" flipV="false" rot="0">
              <a:off x="0" y="0"/>
              <a:ext cx="3772662" cy="4289298"/>
            </a:xfrm>
            <a:custGeom>
              <a:avLst/>
              <a:gdLst/>
              <a:ahLst/>
              <a:cxnLst/>
              <a:rect r="r" b="b" t="t" l="l"/>
              <a:pathLst>
                <a:path h="4289298" w="3772662">
                  <a:moveTo>
                    <a:pt x="0" y="0"/>
                  </a:moveTo>
                  <a:lnTo>
                    <a:pt x="3772662" y="0"/>
                  </a:lnTo>
                  <a:lnTo>
                    <a:pt x="3772662" y="4289298"/>
                  </a:lnTo>
                  <a:lnTo>
                    <a:pt x="0" y="4289298"/>
                  </a:lnTo>
                  <a:lnTo>
                    <a:pt x="0" y="0"/>
                  </a:lnTo>
                  <a:close/>
                </a:path>
              </a:pathLst>
            </a:custGeom>
            <a:blipFill>
              <a:blip r:embed="rId4"/>
              <a:stretch>
                <a:fillRect l="-102" t="0" r="-103" b="0"/>
              </a:stretch>
            </a:blipFill>
          </p:spPr>
        </p:sp>
      </p:grpSp>
      <p:grpSp>
        <p:nvGrpSpPr>
          <p:cNvPr name="Group 9" id="9"/>
          <p:cNvGrpSpPr/>
          <p:nvPr/>
        </p:nvGrpSpPr>
        <p:grpSpPr>
          <a:xfrm rot="0">
            <a:off x="16882694" y="9353550"/>
            <a:ext cx="505008" cy="475298"/>
            <a:chOff x="0" y="0"/>
            <a:chExt cx="673344" cy="633731"/>
          </a:xfrm>
        </p:grpSpPr>
        <p:sp>
          <p:nvSpPr>
            <p:cNvPr name="Freeform 10" id="10"/>
            <p:cNvSpPr/>
            <p:nvPr/>
          </p:nvSpPr>
          <p:spPr>
            <a:xfrm flipH="false" flipV="false" rot="0">
              <a:off x="0" y="0"/>
              <a:ext cx="673344" cy="633731"/>
            </a:xfrm>
            <a:custGeom>
              <a:avLst/>
              <a:gdLst/>
              <a:ahLst/>
              <a:cxnLst/>
              <a:rect r="r" b="b" t="t" l="l"/>
              <a:pathLst>
                <a:path h="633731" w="673344">
                  <a:moveTo>
                    <a:pt x="0" y="0"/>
                  </a:moveTo>
                  <a:lnTo>
                    <a:pt x="673344" y="0"/>
                  </a:lnTo>
                  <a:lnTo>
                    <a:pt x="673344" y="633731"/>
                  </a:lnTo>
                  <a:lnTo>
                    <a:pt x="0" y="633731"/>
                  </a:lnTo>
                  <a:close/>
                </a:path>
              </a:pathLst>
            </a:custGeom>
            <a:solidFill>
              <a:srgbClr val="000000">
                <a:alpha val="0"/>
              </a:srgbClr>
            </a:solidFill>
          </p:spPr>
        </p:sp>
        <p:sp>
          <p:nvSpPr>
            <p:cNvPr name="TextBox 11" id="11"/>
            <p:cNvSpPr txBox="true"/>
            <p:nvPr/>
          </p:nvSpPr>
          <p:spPr>
            <a:xfrm>
              <a:off x="0" y="-19050"/>
              <a:ext cx="673344" cy="652781"/>
            </a:xfrm>
            <a:prstGeom prst="rect">
              <a:avLst/>
            </a:prstGeom>
          </p:spPr>
          <p:txBody>
            <a:bodyPr anchor="t" rtlCol="false" tIns="0" lIns="0" bIns="0" rIns="0"/>
            <a:lstStyle/>
            <a:p>
              <a:pPr algn="ctr">
                <a:lnSpc>
                  <a:spcPts val="2160"/>
                </a:lnSpc>
              </a:pPr>
              <a:r>
                <a:rPr lang="en-US" sz="1800">
                  <a:solidFill>
                    <a:srgbClr val="0F253E"/>
                  </a:solidFill>
                  <a:latin typeface="Arimo"/>
                  <a:ea typeface="Arimo"/>
                  <a:cs typeface="Arimo"/>
                  <a:sym typeface="Arimo"/>
                </a:rPr>
                <a:t>7</a:t>
              </a:r>
            </a:p>
          </p:txBody>
        </p:sp>
      </p:grpSp>
      <p:grpSp>
        <p:nvGrpSpPr>
          <p:cNvPr name="Group 12" id="12"/>
          <p:cNvGrpSpPr/>
          <p:nvPr/>
        </p:nvGrpSpPr>
        <p:grpSpPr>
          <a:xfrm rot="0">
            <a:off x="7576487" y="382810"/>
            <a:ext cx="16230600" cy="1013079"/>
            <a:chOff x="0" y="0"/>
            <a:chExt cx="21640800" cy="1350772"/>
          </a:xfrm>
        </p:grpSpPr>
        <p:sp>
          <p:nvSpPr>
            <p:cNvPr name="Freeform 13" id="13"/>
            <p:cNvSpPr/>
            <p:nvPr/>
          </p:nvSpPr>
          <p:spPr>
            <a:xfrm flipH="false" flipV="false" rot="0">
              <a:off x="0" y="0"/>
              <a:ext cx="21640800" cy="1350772"/>
            </a:xfrm>
            <a:custGeom>
              <a:avLst/>
              <a:gdLst/>
              <a:ahLst/>
              <a:cxnLst/>
              <a:rect r="r" b="b" t="t" l="l"/>
              <a:pathLst>
                <a:path h="1350772" w="21640800">
                  <a:moveTo>
                    <a:pt x="0" y="0"/>
                  </a:moveTo>
                  <a:lnTo>
                    <a:pt x="21640800" y="0"/>
                  </a:lnTo>
                  <a:lnTo>
                    <a:pt x="21640800" y="1350772"/>
                  </a:lnTo>
                  <a:lnTo>
                    <a:pt x="0" y="1350772"/>
                  </a:lnTo>
                  <a:close/>
                </a:path>
              </a:pathLst>
            </a:custGeom>
            <a:solidFill>
              <a:srgbClr val="000000">
                <a:alpha val="0"/>
              </a:srgbClr>
            </a:solidFill>
          </p:spPr>
        </p:sp>
        <p:sp>
          <p:nvSpPr>
            <p:cNvPr name="TextBox 14" id="14"/>
            <p:cNvSpPr txBox="true"/>
            <p:nvPr/>
          </p:nvSpPr>
          <p:spPr>
            <a:xfrm>
              <a:off x="0" y="-200025"/>
              <a:ext cx="21640800" cy="1550797"/>
            </a:xfrm>
            <a:prstGeom prst="rect">
              <a:avLst/>
            </a:prstGeom>
          </p:spPr>
          <p:txBody>
            <a:bodyPr anchor="t" rtlCol="false" tIns="0" lIns="0" bIns="0" rIns="0"/>
            <a:lstStyle/>
            <a:p>
              <a:pPr algn="l">
                <a:lnSpc>
                  <a:spcPts val="7279"/>
                </a:lnSpc>
              </a:pPr>
              <a:r>
                <a:rPr lang="en-US" b="true" sz="5199" spc="285">
                  <a:solidFill>
                    <a:srgbClr val="2B2C30"/>
                  </a:solidFill>
                  <a:latin typeface="Times New Roman Bold"/>
                  <a:ea typeface="Times New Roman Bold"/>
                  <a:cs typeface="Times New Roman Bold"/>
                  <a:sym typeface="Times New Roman Bold"/>
                </a:rPr>
                <a:t>TEAM DETAILS</a:t>
              </a:r>
            </a:p>
          </p:txBody>
        </p:sp>
      </p:grpSp>
      <p:grpSp>
        <p:nvGrpSpPr>
          <p:cNvPr name="Group 15" id="15"/>
          <p:cNvGrpSpPr/>
          <p:nvPr/>
        </p:nvGrpSpPr>
        <p:grpSpPr>
          <a:xfrm rot="0">
            <a:off x="7576487" y="1538764"/>
            <a:ext cx="8444802" cy="8052435"/>
            <a:chOff x="0" y="0"/>
            <a:chExt cx="11259736" cy="10736580"/>
          </a:xfrm>
        </p:grpSpPr>
        <p:sp>
          <p:nvSpPr>
            <p:cNvPr name="Freeform 16" id="16"/>
            <p:cNvSpPr/>
            <p:nvPr/>
          </p:nvSpPr>
          <p:spPr>
            <a:xfrm flipH="false" flipV="false" rot="0">
              <a:off x="0" y="0"/>
              <a:ext cx="11259736" cy="10736580"/>
            </a:xfrm>
            <a:custGeom>
              <a:avLst/>
              <a:gdLst/>
              <a:ahLst/>
              <a:cxnLst/>
              <a:rect r="r" b="b" t="t" l="l"/>
              <a:pathLst>
                <a:path h="10736580" w="11259736">
                  <a:moveTo>
                    <a:pt x="0" y="0"/>
                  </a:moveTo>
                  <a:lnTo>
                    <a:pt x="11259736" y="0"/>
                  </a:lnTo>
                  <a:lnTo>
                    <a:pt x="11259736" y="10736580"/>
                  </a:lnTo>
                  <a:lnTo>
                    <a:pt x="0" y="10736580"/>
                  </a:lnTo>
                  <a:close/>
                </a:path>
              </a:pathLst>
            </a:custGeom>
            <a:solidFill>
              <a:srgbClr val="000000">
                <a:alpha val="0"/>
              </a:srgbClr>
            </a:solidFill>
          </p:spPr>
        </p:sp>
        <p:sp>
          <p:nvSpPr>
            <p:cNvPr name="TextBox 17" id="17"/>
            <p:cNvSpPr txBox="true"/>
            <p:nvPr/>
          </p:nvSpPr>
          <p:spPr>
            <a:xfrm>
              <a:off x="0" y="-123825"/>
              <a:ext cx="11259736" cy="10860405"/>
            </a:xfrm>
            <a:prstGeom prst="rect">
              <a:avLst/>
            </a:prstGeom>
          </p:spPr>
          <p:txBody>
            <a:bodyPr anchor="t" rtlCol="false" tIns="0" lIns="0" bIns="0" rIns="0"/>
            <a:lstStyle/>
            <a:p>
              <a:pPr algn="l">
                <a:lnSpc>
                  <a:spcPts val="4200"/>
                </a:lnSpc>
              </a:pPr>
              <a:r>
                <a:rPr lang="en-US" sz="3000" b="true">
                  <a:solidFill>
                    <a:srgbClr val="2B2C30"/>
                  </a:solidFill>
                  <a:latin typeface="Times New Roman Bold"/>
                  <a:ea typeface="Times New Roman Bold"/>
                  <a:cs typeface="Times New Roman Bold"/>
                  <a:sym typeface="Times New Roman Bold"/>
                </a:rPr>
                <a:t>Team Leader: </a:t>
              </a:r>
              <a:r>
                <a:rPr lang="en-US" sz="3000">
                  <a:solidFill>
                    <a:srgbClr val="2B2C30"/>
                  </a:solidFill>
                  <a:latin typeface="Times New Roman"/>
                  <a:ea typeface="Times New Roman"/>
                  <a:cs typeface="Times New Roman"/>
                  <a:sym typeface="Times New Roman"/>
                </a:rPr>
                <a:t>Pothula Jahnavi</a:t>
              </a:r>
            </a:p>
            <a:p>
              <a:pPr algn="l">
                <a:lnSpc>
                  <a:spcPts val="4200"/>
                </a:lnSpc>
              </a:pPr>
              <a:r>
                <a:rPr lang="en-US" sz="3000">
                  <a:solidFill>
                    <a:srgbClr val="2B2C30"/>
                  </a:solidFill>
                  <a:latin typeface="Times New Roman"/>
                  <a:ea typeface="Times New Roman"/>
                  <a:cs typeface="Times New Roman"/>
                  <a:sym typeface="Times New Roman"/>
                </a:rPr>
                <a:t>Branch: IT-B          Year: 3rd</a:t>
              </a:r>
            </a:p>
            <a:p>
              <a:pPr algn="l">
                <a:lnSpc>
                  <a:spcPts val="4200"/>
                </a:lnSpc>
              </a:pPr>
            </a:p>
            <a:p>
              <a:pPr algn="l">
                <a:lnSpc>
                  <a:spcPts val="4200"/>
                </a:lnSpc>
              </a:pPr>
              <a:r>
                <a:rPr lang="en-US" sz="3000" b="true">
                  <a:solidFill>
                    <a:srgbClr val="2B2C30"/>
                  </a:solidFill>
                  <a:latin typeface="Times New Roman Bold"/>
                  <a:ea typeface="Times New Roman Bold"/>
                  <a:cs typeface="Times New Roman Bold"/>
                  <a:sym typeface="Times New Roman Bold"/>
                </a:rPr>
                <a:t>Team Member 1: </a:t>
              </a:r>
              <a:r>
                <a:rPr lang="en-US" sz="3000">
                  <a:solidFill>
                    <a:srgbClr val="2B2C30"/>
                  </a:solidFill>
                  <a:latin typeface="Times New Roman"/>
                  <a:ea typeface="Times New Roman"/>
                  <a:cs typeface="Times New Roman"/>
                  <a:sym typeface="Times New Roman"/>
                </a:rPr>
                <a:t>Ravikanti Sharanya</a:t>
              </a:r>
            </a:p>
            <a:p>
              <a:pPr algn="l">
                <a:lnSpc>
                  <a:spcPts val="4200"/>
                </a:lnSpc>
              </a:pPr>
              <a:r>
                <a:rPr lang="en-US" sz="3000">
                  <a:solidFill>
                    <a:srgbClr val="2B2C30"/>
                  </a:solidFill>
                  <a:latin typeface="Times New Roman"/>
                  <a:ea typeface="Times New Roman"/>
                  <a:cs typeface="Times New Roman"/>
                  <a:sym typeface="Times New Roman"/>
                </a:rPr>
                <a:t>Branch: IT-B         Year: 3rd</a:t>
              </a:r>
            </a:p>
            <a:p>
              <a:pPr algn="l">
                <a:lnSpc>
                  <a:spcPts val="4200"/>
                </a:lnSpc>
              </a:pPr>
            </a:p>
            <a:p>
              <a:pPr algn="l">
                <a:lnSpc>
                  <a:spcPts val="4200"/>
                </a:lnSpc>
              </a:pPr>
              <a:r>
                <a:rPr lang="en-US" sz="3000" b="true">
                  <a:solidFill>
                    <a:srgbClr val="2B2C30"/>
                  </a:solidFill>
                  <a:latin typeface="Times New Roman Bold"/>
                  <a:ea typeface="Times New Roman Bold"/>
                  <a:cs typeface="Times New Roman Bold"/>
                  <a:sym typeface="Times New Roman Bold"/>
                </a:rPr>
                <a:t>Team Member 2: </a:t>
              </a:r>
              <a:r>
                <a:rPr lang="en-US" sz="3000">
                  <a:solidFill>
                    <a:srgbClr val="2B2C30"/>
                  </a:solidFill>
                  <a:latin typeface="Times New Roman"/>
                  <a:ea typeface="Times New Roman"/>
                  <a:cs typeface="Times New Roman"/>
                  <a:sym typeface="Times New Roman"/>
                </a:rPr>
                <a:t>Nausheen Haque</a:t>
              </a:r>
            </a:p>
            <a:p>
              <a:pPr algn="l">
                <a:lnSpc>
                  <a:spcPts val="4200"/>
                </a:lnSpc>
              </a:pPr>
              <a:r>
                <a:rPr lang="en-US" sz="3000">
                  <a:solidFill>
                    <a:srgbClr val="2B2C30"/>
                  </a:solidFill>
                  <a:latin typeface="Times New Roman"/>
                  <a:ea typeface="Times New Roman"/>
                  <a:cs typeface="Times New Roman"/>
                  <a:sym typeface="Times New Roman"/>
                </a:rPr>
                <a:t>Branch: IT-B          Year: 3rd</a:t>
              </a:r>
            </a:p>
            <a:p>
              <a:pPr algn="l">
                <a:lnSpc>
                  <a:spcPts val="4200"/>
                </a:lnSpc>
              </a:pPr>
            </a:p>
            <a:p>
              <a:pPr algn="l">
                <a:lnSpc>
                  <a:spcPts val="4200"/>
                </a:lnSpc>
              </a:pPr>
              <a:r>
                <a:rPr lang="en-US" sz="3000" b="true">
                  <a:solidFill>
                    <a:srgbClr val="2B2C30"/>
                  </a:solidFill>
                  <a:latin typeface="Times New Roman Bold"/>
                  <a:ea typeface="Times New Roman Bold"/>
                  <a:cs typeface="Times New Roman Bold"/>
                  <a:sym typeface="Times New Roman Bold"/>
                </a:rPr>
                <a:t>Team Member 3: </a:t>
              </a:r>
              <a:r>
                <a:rPr lang="en-US" sz="3000">
                  <a:solidFill>
                    <a:srgbClr val="2B2C30"/>
                  </a:solidFill>
                  <a:latin typeface="Times New Roman"/>
                  <a:ea typeface="Times New Roman"/>
                  <a:cs typeface="Times New Roman"/>
                  <a:sym typeface="Times New Roman"/>
                </a:rPr>
                <a:t>Tandra Sai Krupa Sanketha</a:t>
              </a:r>
            </a:p>
            <a:p>
              <a:pPr algn="l">
                <a:lnSpc>
                  <a:spcPts val="4200"/>
                </a:lnSpc>
              </a:pPr>
              <a:r>
                <a:rPr lang="en-US" sz="3000">
                  <a:solidFill>
                    <a:srgbClr val="2B2C30"/>
                  </a:solidFill>
                  <a:latin typeface="Times New Roman"/>
                  <a:ea typeface="Times New Roman"/>
                  <a:cs typeface="Times New Roman"/>
                  <a:sym typeface="Times New Roman"/>
                </a:rPr>
                <a:t>Branch: IT-B           Year: 3rd</a:t>
              </a:r>
            </a:p>
            <a:p>
              <a:pPr algn="l">
                <a:lnSpc>
                  <a:spcPts val="4200"/>
                </a:lnSpc>
              </a:pPr>
            </a:p>
            <a:p>
              <a:pPr algn="l">
                <a:lnSpc>
                  <a:spcPts val="4200"/>
                </a:lnSpc>
              </a:pPr>
              <a:r>
                <a:rPr lang="en-US" sz="3000" b="true">
                  <a:solidFill>
                    <a:srgbClr val="2B2C30"/>
                  </a:solidFill>
                  <a:latin typeface="Times New Roman Bold"/>
                  <a:ea typeface="Times New Roman Bold"/>
                  <a:cs typeface="Times New Roman Bold"/>
                  <a:sym typeface="Times New Roman Bold"/>
                </a:rPr>
                <a:t>Team Member 4: </a:t>
              </a:r>
              <a:r>
                <a:rPr lang="en-US" sz="3000">
                  <a:solidFill>
                    <a:srgbClr val="2B2C30"/>
                  </a:solidFill>
                  <a:latin typeface="Times New Roman"/>
                  <a:ea typeface="Times New Roman"/>
                  <a:cs typeface="Times New Roman"/>
                  <a:sym typeface="Times New Roman"/>
                </a:rPr>
                <a:t>Burra Nandhini Reddy</a:t>
              </a:r>
            </a:p>
            <a:p>
              <a:pPr algn="l">
                <a:lnSpc>
                  <a:spcPts val="4200"/>
                </a:lnSpc>
              </a:pPr>
              <a:r>
                <a:rPr lang="en-US" sz="3000">
                  <a:solidFill>
                    <a:srgbClr val="2B2C30"/>
                  </a:solidFill>
                  <a:latin typeface="Times New Roman"/>
                  <a:ea typeface="Times New Roman"/>
                  <a:cs typeface="Times New Roman"/>
                  <a:sym typeface="Times New Roman"/>
                </a:rPr>
                <a:t>Branch: IT-B         Year: 3rd</a:t>
              </a:r>
            </a:p>
            <a:p>
              <a:pPr algn="l">
                <a:lnSpc>
                  <a:spcPts val="4200"/>
                </a:lnSpc>
              </a:pPr>
            </a:p>
          </p:txBody>
        </p:sp>
      </p:grpSp>
      <p:grpSp>
        <p:nvGrpSpPr>
          <p:cNvPr name="Group 18" id="18"/>
          <p:cNvGrpSpPr/>
          <p:nvPr/>
        </p:nvGrpSpPr>
        <p:grpSpPr>
          <a:xfrm rot="0">
            <a:off x="-4762" y="9744704"/>
            <a:ext cx="7391750" cy="14287"/>
            <a:chOff x="0" y="0"/>
            <a:chExt cx="9855667" cy="19049"/>
          </a:xfrm>
        </p:grpSpPr>
        <p:sp>
          <p:nvSpPr>
            <p:cNvPr name="Freeform 19" id="19"/>
            <p:cNvSpPr/>
            <p:nvPr/>
          </p:nvSpPr>
          <p:spPr>
            <a:xfrm flipH="false" flipV="false" rot="0">
              <a:off x="6350" y="0"/>
              <a:ext cx="9843008" cy="19050"/>
            </a:xfrm>
            <a:custGeom>
              <a:avLst/>
              <a:gdLst/>
              <a:ahLst/>
              <a:cxnLst/>
              <a:rect r="r" b="b" t="t" l="l"/>
              <a:pathLst>
                <a:path h="19050" w="9843008">
                  <a:moveTo>
                    <a:pt x="0" y="0"/>
                  </a:moveTo>
                  <a:lnTo>
                    <a:pt x="9843008" y="6350"/>
                  </a:lnTo>
                  <a:lnTo>
                    <a:pt x="9843008" y="19050"/>
                  </a:lnTo>
                  <a:lnTo>
                    <a:pt x="0" y="12700"/>
                  </a:lnTo>
                  <a:close/>
                </a:path>
              </a:pathLst>
            </a:custGeom>
            <a:solidFill>
              <a:srgbClr val="2B2C30"/>
            </a:solidFill>
          </p:spPr>
        </p:sp>
      </p:grpSp>
      <p:grpSp>
        <p:nvGrpSpPr>
          <p:cNvPr name="Group 20" id="20"/>
          <p:cNvGrpSpPr/>
          <p:nvPr/>
        </p:nvGrpSpPr>
        <p:grpSpPr>
          <a:xfrm rot="0">
            <a:off x="11139331" y="9735180"/>
            <a:ext cx="7247000" cy="19050"/>
            <a:chOff x="0" y="0"/>
            <a:chExt cx="9662667" cy="25400"/>
          </a:xfrm>
        </p:grpSpPr>
        <p:sp>
          <p:nvSpPr>
            <p:cNvPr name="Freeform 21" id="21"/>
            <p:cNvSpPr/>
            <p:nvPr/>
          </p:nvSpPr>
          <p:spPr>
            <a:xfrm flipH="false" flipV="false" rot="0">
              <a:off x="6350" y="0"/>
              <a:ext cx="9649968" cy="25400"/>
            </a:xfrm>
            <a:custGeom>
              <a:avLst/>
              <a:gdLst/>
              <a:ahLst/>
              <a:cxnLst/>
              <a:rect r="r" b="b" t="t" l="l"/>
              <a:pathLst>
                <a:path h="25400" w="9649968">
                  <a:moveTo>
                    <a:pt x="0" y="0"/>
                  </a:moveTo>
                  <a:lnTo>
                    <a:pt x="9649968" y="12700"/>
                  </a:lnTo>
                  <a:lnTo>
                    <a:pt x="9649968" y="25400"/>
                  </a:lnTo>
                  <a:lnTo>
                    <a:pt x="0" y="12700"/>
                  </a:lnTo>
                  <a:close/>
                </a:path>
              </a:pathLst>
            </a:custGeom>
            <a:solidFill>
              <a:srgbClr val="2B2C30"/>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DAGePg4DaEE</dc:identifier>
  <dcterms:modified xsi:type="dcterms:W3CDTF">2011-08-01T06:04:30Z</dcterms:modified>
  <cp:revision>1</cp:revision>
  <dc:title>Team Leader: Branch: Year: Team Member 1: Branch: Year: Team Member 2: Branch: Year: Team Member 3: Branch: Year: Team Member 4: Branch: Year:</dc:title>
</cp:coreProperties>
</file>